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6" r:id="rId2"/>
    <p:sldMasterId id="2147483688" r:id="rId3"/>
  </p:sldMasterIdLst>
  <p:notesMasterIdLst>
    <p:notesMasterId r:id="rId56"/>
  </p:notesMasterIdLst>
  <p:sldIdLst>
    <p:sldId id="1394" r:id="rId4"/>
    <p:sldId id="1450" r:id="rId5"/>
    <p:sldId id="1405" r:id="rId6"/>
    <p:sldId id="1397" r:id="rId7"/>
    <p:sldId id="1407" r:id="rId8"/>
    <p:sldId id="1400" r:id="rId9"/>
    <p:sldId id="1408" r:id="rId10"/>
    <p:sldId id="1402" r:id="rId11"/>
    <p:sldId id="1409" r:id="rId12"/>
    <p:sldId id="1404" r:id="rId13"/>
    <p:sldId id="1469" r:id="rId14"/>
    <p:sldId id="1470" r:id="rId15"/>
    <p:sldId id="1471" r:id="rId16"/>
    <p:sldId id="1472" r:id="rId17"/>
    <p:sldId id="1473" r:id="rId18"/>
    <p:sldId id="1476" r:id="rId19"/>
    <p:sldId id="1475" r:id="rId20"/>
    <p:sldId id="1477" r:id="rId21"/>
    <p:sldId id="1478" r:id="rId22"/>
    <p:sldId id="1479" r:id="rId23"/>
    <p:sldId id="1480" r:id="rId24"/>
    <p:sldId id="1481" r:id="rId25"/>
    <p:sldId id="1482" r:id="rId26"/>
    <p:sldId id="1483" r:id="rId27"/>
    <p:sldId id="1484" r:id="rId28"/>
    <p:sldId id="1485" r:id="rId29"/>
    <p:sldId id="1486" r:id="rId30"/>
    <p:sldId id="1487" r:id="rId31"/>
    <p:sldId id="1488" r:id="rId32"/>
    <p:sldId id="1489" r:id="rId33"/>
    <p:sldId id="1491" r:id="rId34"/>
    <p:sldId id="1492" r:id="rId35"/>
    <p:sldId id="1493" r:id="rId36"/>
    <p:sldId id="1494" r:id="rId37"/>
    <p:sldId id="1495" r:id="rId38"/>
    <p:sldId id="1497" r:id="rId39"/>
    <p:sldId id="1499" r:id="rId40"/>
    <p:sldId id="1500" r:id="rId41"/>
    <p:sldId id="1501" r:id="rId42"/>
    <p:sldId id="1502" r:id="rId43"/>
    <p:sldId id="1503" r:id="rId44"/>
    <p:sldId id="1504" r:id="rId45"/>
    <p:sldId id="1505" r:id="rId46"/>
    <p:sldId id="1506" r:id="rId47"/>
    <p:sldId id="1507" r:id="rId48"/>
    <p:sldId id="1508" r:id="rId49"/>
    <p:sldId id="1509" r:id="rId50"/>
    <p:sldId id="1510" r:id="rId51"/>
    <p:sldId id="1511" r:id="rId52"/>
    <p:sldId id="1512" r:id="rId53"/>
    <p:sldId id="1513" r:id="rId54"/>
    <p:sldId id="1514" r:id="rId55"/>
  </p:sldIdLst>
  <p:sldSz cx="9144000" cy="6858000" type="screen4x3"/>
  <p:notesSz cx="6858000" cy="9144000"/>
  <p:defaultTextStyle>
    <a:defPPr>
      <a:defRPr lang="en-US"/>
    </a:defPPr>
    <a:lvl1pPr algn="just" rtl="0" fontAlgn="base">
      <a:spcBef>
        <a:spcPct val="50000"/>
      </a:spcBef>
      <a:spcAft>
        <a:spcPct val="0"/>
      </a:spcAft>
      <a:buClr>
        <a:schemeClr val="folHlink"/>
      </a:buClr>
      <a:buSzPct val="60000"/>
      <a:buFont typeface="Wingdings" pitchFamily="2" charset="2"/>
      <a:defRPr kumimoji="1" kern="1200">
        <a:solidFill>
          <a:schemeClr val="tx1"/>
        </a:solidFill>
        <a:latin typeface="Tahoma" pitchFamily="34" charset="0"/>
        <a:ea typeface="隶书" pitchFamily="49" charset="-122"/>
        <a:cs typeface="+mn-cs"/>
      </a:defRPr>
    </a:lvl1pPr>
    <a:lvl2pPr marL="457200" algn="just" rtl="0" fontAlgn="base">
      <a:spcBef>
        <a:spcPct val="50000"/>
      </a:spcBef>
      <a:spcAft>
        <a:spcPct val="0"/>
      </a:spcAft>
      <a:buClr>
        <a:schemeClr val="folHlink"/>
      </a:buClr>
      <a:buSzPct val="60000"/>
      <a:buFont typeface="Wingdings" pitchFamily="2" charset="2"/>
      <a:defRPr kumimoji="1" kern="1200">
        <a:solidFill>
          <a:schemeClr val="tx1"/>
        </a:solidFill>
        <a:latin typeface="Tahoma" pitchFamily="34" charset="0"/>
        <a:ea typeface="隶书" pitchFamily="49" charset="-122"/>
        <a:cs typeface="+mn-cs"/>
      </a:defRPr>
    </a:lvl2pPr>
    <a:lvl3pPr marL="914400" algn="just" rtl="0" fontAlgn="base">
      <a:spcBef>
        <a:spcPct val="50000"/>
      </a:spcBef>
      <a:spcAft>
        <a:spcPct val="0"/>
      </a:spcAft>
      <a:buClr>
        <a:schemeClr val="folHlink"/>
      </a:buClr>
      <a:buSzPct val="60000"/>
      <a:buFont typeface="Wingdings" pitchFamily="2" charset="2"/>
      <a:defRPr kumimoji="1" kern="1200">
        <a:solidFill>
          <a:schemeClr val="tx1"/>
        </a:solidFill>
        <a:latin typeface="Tahoma" pitchFamily="34" charset="0"/>
        <a:ea typeface="隶书" pitchFamily="49" charset="-122"/>
        <a:cs typeface="+mn-cs"/>
      </a:defRPr>
    </a:lvl3pPr>
    <a:lvl4pPr marL="1371600" algn="just" rtl="0" fontAlgn="base">
      <a:spcBef>
        <a:spcPct val="50000"/>
      </a:spcBef>
      <a:spcAft>
        <a:spcPct val="0"/>
      </a:spcAft>
      <a:buClr>
        <a:schemeClr val="folHlink"/>
      </a:buClr>
      <a:buSzPct val="60000"/>
      <a:buFont typeface="Wingdings" pitchFamily="2" charset="2"/>
      <a:defRPr kumimoji="1" kern="1200">
        <a:solidFill>
          <a:schemeClr val="tx1"/>
        </a:solidFill>
        <a:latin typeface="Tahoma" pitchFamily="34" charset="0"/>
        <a:ea typeface="隶书" pitchFamily="49" charset="-122"/>
        <a:cs typeface="+mn-cs"/>
      </a:defRPr>
    </a:lvl4pPr>
    <a:lvl5pPr marL="1828800" algn="just" rtl="0" fontAlgn="base">
      <a:spcBef>
        <a:spcPct val="50000"/>
      </a:spcBef>
      <a:spcAft>
        <a:spcPct val="0"/>
      </a:spcAft>
      <a:buClr>
        <a:schemeClr val="folHlink"/>
      </a:buClr>
      <a:buSzPct val="60000"/>
      <a:buFont typeface="Wingdings" pitchFamily="2" charset="2"/>
      <a:defRPr kumimoji="1" kern="1200">
        <a:solidFill>
          <a:schemeClr val="tx1"/>
        </a:solidFill>
        <a:latin typeface="Tahoma" pitchFamily="34" charset="0"/>
        <a:ea typeface="隶书" pitchFamily="49" charset="-122"/>
        <a:cs typeface="+mn-cs"/>
      </a:defRPr>
    </a:lvl5pPr>
    <a:lvl6pPr marL="2286000" algn="l" defTabSz="914400" rtl="0" eaLnBrk="1" latinLnBrk="0" hangingPunct="1">
      <a:defRPr kumimoji="1" kern="1200">
        <a:solidFill>
          <a:schemeClr val="tx1"/>
        </a:solidFill>
        <a:latin typeface="Tahoma" pitchFamily="34" charset="0"/>
        <a:ea typeface="隶书" pitchFamily="49" charset="-122"/>
        <a:cs typeface="+mn-cs"/>
      </a:defRPr>
    </a:lvl6pPr>
    <a:lvl7pPr marL="2743200" algn="l" defTabSz="914400" rtl="0" eaLnBrk="1" latinLnBrk="0" hangingPunct="1">
      <a:defRPr kumimoji="1" kern="1200">
        <a:solidFill>
          <a:schemeClr val="tx1"/>
        </a:solidFill>
        <a:latin typeface="Tahoma" pitchFamily="34" charset="0"/>
        <a:ea typeface="隶书" pitchFamily="49" charset="-122"/>
        <a:cs typeface="+mn-cs"/>
      </a:defRPr>
    </a:lvl7pPr>
    <a:lvl8pPr marL="3200400" algn="l" defTabSz="914400" rtl="0" eaLnBrk="1" latinLnBrk="0" hangingPunct="1">
      <a:defRPr kumimoji="1" kern="1200">
        <a:solidFill>
          <a:schemeClr val="tx1"/>
        </a:solidFill>
        <a:latin typeface="Tahoma" pitchFamily="34" charset="0"/>
        <a:ea typeface="隶书" pitchFamily="49" charset="-122"/>
        <a:cs typeface="+mn-cs"/>
      </a:defRPr>
    </a:lvl8pPr>
    <a:lvl9pPr marL="3657600" algn="l" defTabSz="914400" rtl="0" eaLnBrk="1" latinLnBrk="0" hangingPunct="1">
      <a:defRPr kumimoji="1" kern="1200">
        <a:solidFill>
          <a:schemeClr val="tx1"/>
        </a:solidFill>
        <a:latin typeface="Tahoma" pitchFamily="34" charset="0"/>
        <a:ea typeface="隶书"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660033"/>
    <a:srgbClr val="CCCC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16" autoAdjust="0"/>
    <p:restoredTop sz="91626" autoAdjust="0"/>
  </p:normalViewPr>
  <p:slideViewPr>
    <p:cSldViewPr>
      <p:cViewPr varScale="1">
        <p:scale>
          <a:sx n="67" d="100"/>
          <a:sy n="67" d="100"/>
        </p:scale>
        <p:origin x="52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1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ea typeface="宋体" charset="-122"/>
              </a:defRPr>
            </a:lvl1pPr>
          </a:lstStyle>
          <a:p>
            <a:endParaRPr lang="zh-CN" altLang="en-US"/>
          </a:p>
        </p:txBody>
      </p:sp>
      <p:sp>
        <p:nvSpPr>
          <p:cNvPr id="1177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ea typeface="宋体" charset="-122"/>
              </a:defRPr>
            </a:lvl1pPr>
          </a:lstStyle>
          <a:p>
            <a:endParaRPr lang="en-US" altLang="zh-CN"/>
          </a:p>
        </p:txBody>
      </p:sp>
      <p:sp>
        <p:nvSpPr>
          <p:cNvPr id="1177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77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77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ea typeface="宋体" charset="-122"/>
              </a:defRPr>
            </a:lvl1pPr>
          </a:lstStyle>
          <a:p>
            <a:endParaRPr lang="en-US" altLang="zh-CN"/>
          </a:p>
        </p:txBody>
      </p:sp>
      <p:sp>
        <p:nvSpPr>
          <p:cNvPr id="1177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ea typeface="宋体" charset="-122"/>
              </a:defRPr>
            </a:lvl1pPr>
          </a:lstStyle>
          <a:p>
            <a:fld id="{B8A9925B-EBE6-43A5-9E8B-6A660508E7C5}" type="slidenum">
              <a:rPr lang="zh-CN" altLang="en-US"/>
              <a:pPr/>
              <a:t>‹#›</a:t>
            </a:fld>
            <a:endParaRPr lang="en-US" altLang="zh-CN"/>
          </a:p>
        </p:txBody>
      </p:sp>
    </p:spTree>
    <p:extLst>
      <p:ext uri="{BB962C8B-B14F-4D97-AF65-F5344CB8AC3E}">
        <p14:creationId xmlns:p14="http://schemas.microsoft.com/office/powerpoint/2010/main" val="105517567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ln/>
        </p:spPr>
      </p:sp>
      <p:sp>
        <p:nvSpPr>
          <p:cNvPr id="140291" name="备注占位符 2"/>
          <p:cNvSpPr>
            <a:spLocks noGrp="1"/>
          </p:cNvSpPr>
          <p:nvPr>
            <p:ph type="body" idx="1"/>
          </p:nvPr>
        </p:nvSpPr>
        <p:spPr>
          <a:noFill/>
          <a:ln/>
        </p:spPr>
        <p:txBody>
          <a:bodyPr/>
          <a:lstStyle/>
          <a:p>
            <a:pPr eaLnBrk="1" hangingPunct="1"/>
            <a:endParaRPr lang="zh-CN" altLang="en-US" smtClean="0"/>
          </a:p>
        </p:txBody>
      </p:sp>
      <p:sp>
        <p:nvSpPr>
          <p:cNvPr id="140292" name="灯片编号占位符 3"/>
          <p:cNvSpPr>
            <a:spLocks noGrp="1"/>
          </p:cNvSpPr>
          <p:nvPr>
            <p:ph type="sldNum" sz="quarter" idx="5"/>
          </p:nvPr>
        </p:nvSpPr>
        <p:spPr>
          <a:noFill/>
        </p:spPr>
        <p:txBody>
          <a:bodyPr/>
          <a:lstStyle/>
          <a:p>
            <a:fld id="{689CAE56-81AD-49E2-B838-DF79C726A196}" type="slidenum">
              <a:rPr lang="en-US" altLang="zh-CN" smtClean="0">
                <a:solidFill>
                  <a:prstClr val="black"/>
                </a:solidFill>
              </a:rPr>
              <a:pPr/>
              <a:t>1</a:t>
            </a:fld>
            <a:endParaRPr lang="en-US" altLang="zh-CN" smtClean="0">
              <a:solidFill>
                <a:prstClr val="black"/>
              </a:solidFill>
            </a:endParaRPr>
          </a:p>
        </p:txBody>
      </p:sp>
    </p:spTree>
    <p:extLst>
      <p:ext uri="{BB962C8B-B14F-4D97-AF65-F5344CB8AC3E}">
        <p14:creationId xmlns:p14="http://schemas.microsoft.com/office/powerpoint/2010/main" val="1617707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ln/>
        </p:spPr>
      </p:sp>
      <p:sp>
        <p:nvSpPr>
          <p:cNvPr id="141315" name="备注占位符 2"/>
          <p:cNvSpPr>
            <a:spLocks noGrp="1"/>
          </p:cNvSpPr>
          <p:nvPr>
            <p:ph type="body" idx="1"/>
          </p:nvPr>
        </p:nvSpPr>
        <p:spPr>
          <a:noFill/>
          <a:ln/>
        </p:spPr>
        <p:txBody>
          <a:bodyPr/>
          <a:lstStyle/>
          <a:p>
            <a:pPr eaLnBrk="1" hangingPunct="1">
              <a:spcBef>
                <a:spcPct val="0"/>
              </a:spcBef>
            </a:pPr>
            <a:endParaRPr lang="zh-CN" altLang="en-US" smtClean="0"/>
          </a:p>
        </p:txBody>
      </p:sp>
      <p:sp>
        <p:nvSpPr>
          <p:cNvPr id="141316" name="灯片编号占位符 3"/>
          <p:cNvSpPr>
            <a:spLocks noGrp="1"/>
          </p:cNvSpPr>
          <p:nvPr>
            <p:ph type="sldNum" sz="quarter" idx="5"/>
          </p:nvPr>
        </p:nvSpPr>
        <p:spPr>
          <a:noFill/>
        </p:spPr>
        <p:txBody>
          <a:bodyPr/>
          <a:lstStyle/>
          <a:p>
            <a:pPr>
              <a:buClr>
                <a:srgbClr val="800080"/>
              </a:buClr>
            </a:pPr>
            <a:fld id="{30D2573B-093C-47F1-B07A-DB0E98F961AF}" type="slidenum">
              <a:rPr lang="zh-CN" altLang="en-US" smtClean="0">
                <a:solidFill>
                  <a:prstClr val="black"/>
                </a:solidFill>
              </a:rPr>
              <a:pPr>
                <a:buClr>
                  <a:srgbClr val="800080"/>
                </a:buClr>
              </a:pPr>
              <a:t>2</a:t>
            </a:fld>
            <a:endParaRPr lang="zh-CN" altLang="en-US" smtClean="0">
              <a:solidFill>
                <a:prstClr val="black"/>
              </a:solidFill>
            </a:endParaRPr>
          </a:p>
        </p:txBody>
      </p:sp>
    </p:spTree>
    <p:extLst>
      <p:ext uri="{BB962C8B-B14F-4D97-AF65-F5344CB8AC3E}">
        <p14:creationId xmlns:p14="http://schemas.microsoft.com/office/powerpoint/2010/main" val="138096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0A88B387-DB4A-4446-BEB1-CFC13FBBB5B7}" type="slidenum">
              <a:rPr lang="zh-CN" altLang="en-US" smtClean="0">
                <a:ea typeface="宋体" charset="-122"/>
              </a:rPr>
              <a:pPr/>
              <a:t>4</a:t>
            </a:fld>
            <a:endParaRPr lang="en-US" altLang="zh-CN" smtClean="0">
              <a:ea typeface="宋体" charset="-122"/>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445238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C2ADC908-A53E-454E-89B2-BB66A3EBFC89}" type="slidenum">
              <a:rPr lang="zh-CN" altLang="en-US" smtClean="0">
                <a:ea typeface="宋体" charset="-122"/>
              </a:rPr>
              <a:pPr/>
              <a:t>6</a:t>
            </a:fld>
            <a:endParaRPr lang="en-US" altLang="zh-CN" smtClean="0">
              <a:ea typeface="宋体" charset="-122"/>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30961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97F7365E-E2CA-4373-8BA0-B8E751990547}" type="slidenum">
              <a:rPr lang="zh-CN" altLang="en-US" smtClean="0">
                <a:ea typeface="宋体" charset="-122"/>
              </a:rPr>
              <a:pPr/>
              <a:t>8</a:t>
            </a:fld>
            <a:endParaRPr lang="en-US" altLang="zh-CN" smtClean="0">
              <a:ea typeface="宋体" charset="-122"/>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240530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B3E5E96F-A9D2-44C9-BEA2-685B99EC51E4}" type="slidenum">
              <a:rPr lang="zh-CN" altLang="en-US" smtClean="0">
                <a:ea typeface="宋体" charset="-122"/>
              </a:rPr>
              <a:pPr/>
              <a:t>10</a:t>
            </a:fld>
            <a:endParaRPr lang="en-US" altLang="zh-CN" smtClean="0">
              <a:ea typeface="宋体" charset="-122"/>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65756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6657BA5C-E8CF-479D-B98A-468C66167877}" type="slidenum">
              <a:rPr lang="en-US" altLang="zh-CN">
                <a:solidFill>
                  <a:srgbClr val="1C1C1C"/>
                </a:solidFill>
              </a:rPr>
              <a:pPr>
                <a:defRPr/>
              </a:p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37"/>
          <p:cNvSpPr>
            <a:spLocks noGrp="1" noChangeArrowheads="1"/>
          </p:cNvSpPr>
          <p:nvPr>
            <p:ph type="sldNum" sz="quarter" idx="12"/>
          </p:nvPr>
        </p:nvSpPr>
        <p:spPr>
          <a:ln/>
        </p:spPr>
        <p:txBody>
          <a:bodyPr/>
          <a:lstStyle>
            <a:lvl1pPr>
              <a:defRPr/>
            </a:lvl1pPr>
          </a:lstStyle>
          <a:p>
            <a:pPr>
              <a:defRPr/>
            </a:pPr>
            <a:fld id="{7CC1C89D-C9A8-4727-8BEF-EAB1BF8BB17F}"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3863" y="166688"/>
            <a:ext cx="2181225" cy="64627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166688"/>
            <a:ext cx="6392863" cy="64627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37"/>
          <p:cNvSpPr>
            <a:spLocks noGrp="1" noChangeArrowheads="1"/>
          </p:cNvSpPr>
          <p:nvPr>
            <p:ph type="sldNum" sz="quarter" idx="12"/>
          </p:nvPr>
        </p:nvSpPr>
        <p:spPr>
          <a:ln/>
        </p:spPr>
        <p:txBody>
          <a:bodyPr/>
          <a:lstStyle>
            <a:lvl1pPr>
              <a:defRPr/>
            </a:lvl1pPr>
          </a:lstStyle>
          <a:p>
            <a:pPr>
              <a:defRPr/>
            </a:pPr>
            <a:fld id="{A5D450D6-8513-473F-B491-4872AE437102}"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166688"/>
            <a:ext cx="7793037" cy="7699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28600" y="1295400"/>
            <a:ext cx="4286250" cy="5334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287838" cy="5334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37"/>
          <p:cNvSpPr>
            <a:spLocks noGrp="1" noChangeArrowheads="1"/>
          </p:cNvSpPr>
          <p:nvPr>
            <p:ph type="sldNum" sz="quarter" idx="12"/>
          </p:nvPr>
        </p:nvSpPr>
        <p:spPr>
          <a:ln/>
        </p:spPr>
        <p:txBody>
          <a:bodyPr/>
          <a:lstStyle>
            <a:lvl1pPr>
              <a:defRPr/>
            </a:lvl1pPr>
          </a:lstStyle>
          <a:p>
            <a:pPr>
              <a:defRPr/>
            </a:pPr>
            <a:fld id="{F396B328-27B8-4001-A958-DC01780B3D7C}"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gr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F2964AF-85CC-43EE-A193-F6D6AD8C168C}" type="slidenum">
              <a:rPr lang="zh-CN" altLang="en-US">
                <a:solidFill>
                  <a:srgbClr val="1C1C1C"/>
                </a:solidFill>
              </a:rPr>
              <a:pPr>
                <a:defRPr/>
              </a:pPr>
              <a:t>‹#›</a:t>
            </a:fld>
            <a:endParaRPr lang="en-US" altLang="zh-CN">
              <a:solidFill>
                <a:srgbClr val="1C1C1C"/>
              </a:solidFill>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8866"/>
            <a:ext cx="9144000" cy="84613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28600" y="1052736"/>
            <a:ext cx="8726488" cy="5616624"/>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FE700C0A-F081-4D32-BC11-2BBB15212DD7}" type="slidenum">
              <a:rPr lang="zh-CN" altLang="en-US">
                <a:solidFill>
                  <a:srgbClr val="000000"/>
                </a:solidFill>
              </a:rPr>
              <a:pPr>
                <a:defRPr/>
              </a:pPr>
              <a:t>‹#›</a:t>
            </a:fld>
            <a:endParaRPr lang="en-US" altLang="zh-CN">
              <a:solidFill>
                <a:srgbClr val="000000"/>
              </a:solidFill>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295400"/>
            <a:ext cx="428625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287838"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855C5C20-84AA-4D7C-8B39-D6AF5898EFBF}" type="slidenum">
              <a:rPr lang="zh-CN" altLang="en-US">
                <a:solidFill>
                  <a:srgbClr val="000000"/>
                </a:solidFill>
              </a:rPr>
              <a:pPr>
                <a:defRPr/>
              </a:pPr>
              <a:t>‹#›</a:t>
            </a:fld>
            <a:endParaRPr lang="en-US" altLang="zh-CN">
              <a:solidFill>
                <a:srgbClr val="000000"/>
              </a:solidFill>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p:txBody>
          <a:bodyPr/>
          <a:lstStyle>
            <a:lvl1pPr>
              <a:defRPr/>
            </a:lvl1pPr>
          </a:lstStyle>
          <a:p>
            <a:pPr>
              <a:defRPr/>
            </a:pPr>
            <a:fld id="{9089543C-8DB9-4C53-9E07-A7C1EAC67CA6}" type="slidenum">
              <a:rPr lang="zh-CN" altLang="en-US">
                <a:solidFill>
                  <a:srgbClr val="000000"/>
                </a:solidFill>
              </a:rPr>
              <a:pPr>
                <a:defRPr/>
              </a:pPr>
              <a:t>‹#›</a:t>
            </a:fld>
            <a:endParaRPr lang="en-US" altLang="zh-CN">
              <a:solidFill>
                <a:srgbClr val="000000"/>
              </a:solidFill>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p:txBody>
          <a:bodyPr/>
          <a:lstStyle>
            <a:lvl1pPr>
              <a:defRPr/>
            </a:lvl1pPr>
          </a:lstStyle>
          <a:p>
            <a:pPr>
              <a:defRPr/>
            </a:pPr>
            <a:fld id="{B1BC8DAA-A838-4A11-B19A-58B7520DBE86}" type="slidenum">
              <a:rPr lang="zh-CN" altLang="en-US">
                <a:solidFill>
                  <a:srgbClr val="000000"/>
                </a:solidFill>
              </a:rPr>
              <a:pPr>
                <a:defRPr/>
              </a:pPr>
              <a:t>‹#›</a:t>
            </a:fld>
            <a:endParaRPr lang="en-US" altLang="zh-CN">
              <a:solidFill>
                <a:srgbClr val="000000"/>
              </a:solidFill>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p:txBody>
          <a:bodyPr/>
          <a:lstStyle>
            <a:lvl1pPr>
              <a:defRPr/>
            </a:lvl1pPr>
          </a:lstStyle>
          <a:p>
            <a:pPr>
              <a:defRPr/>
            </a:pPr>
            <a:fld id="{D54F4A49-0610-434C-BDCC-E922707E3868}" type="slidenum">
              <a:rPr lang="zh-CN" altLang="en-US">
                <a:solidFill>
                  <a:srgbClr val="000000"/>
                </a:solidFill>
              </a:rPr>
              <a:pPr>
                <a:defRPr/>
              </a:pPr>
              <a:t>‹#›</a:t>
            </a:fld>
            <a:endParaRPr lang="en-US" altLang="zh-CN">
              <a:solidFill>
                <a:srgbClr val="000000"/>
              </a:solidFill>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37"/>
          <p:cNvSpPr>
            <a:spLocks noGrp="1" noChangeArrowheads="1"/>
          </p:cNvSpPr>
          <p:nvPr>
            <p:ph type="sldNum" sz="quarter" idx="12"/>
          </p:nvPr>
        </p:nvSpPr>
        <p:spPr>
          <a:ln/>
        </p:spPr>
        <p:txBody>
          <a:bodyPr/>
          <a:lstStyle>
            <a:lvl1pPr>
              <a:defRPr/>
            </a:lvl1pPr>
          </a:lstStyle>
          <a:p>
            <a:pPr>
              <a:defRPr/>
            </a:pPr>
            <a:fld id="{D032AB36-53BB-4261-9FF6-D3D0A586F5DF}"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54BE6926-8617-4B9D-B77D-1D360E13D3C2}" type="slidenum">
              <a:rPr lang="zh-CN" altLang="en-US">
                <a:solidFill>
                  <a:srgbClr val="000000"/>
                </a:solidFill>
              </a:rPr>
              <a:pPr>
                <a:defRPr/>
              </a:pPr>
              <a:t>‹#›</a:t>
            </a:fld>
            <a:endParaRPr lang="en-US" altLang="zh-CN">
              <a:solidFill>
                <a:srgbClr val="000000"/>
              </a:solidFill>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defRPr/>
            </a:pPr>
            <a:fld id="{A47EC988-2C38-4A7E-811B-AA5A0EBED376}" type="slidenum">
              <a:rPr lang="zh-CN" altLang="en-US">
                <a:solidFill>
                  <a:srgbClr val="000000"/>
                </a:solidFill>
              </a:rPr>
              <a:pPr>
                <a:defRPr/>
              </a:pPr>
              <a:t>‹#›</a:t>
            </a:fld>
            <a:endParaRPr lang="en-US" altLang="zh-CN">
              <a:solidFill>
                <a:srgbClr val="000000"/>
              </a:solidFill>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066112CC-3FA9-4C38-B5D4-FFEF466C764B}" type="slidenum">
              <a:rPr lang="zh-CN" altLang="en-US">
                <a:solidFill>
                  <a:srgbClr val="000000"/>
                </a:solidFill>
              </a:rPr>
              <a:pPr>
                <a:defRPr/>
              </a:pPr>
              <a:t>‹#›</a:t>
            </a:fld>
            <a:endParaRPr lang="en-US" altLang="zh-CN">
              <a:solidFill>
                <a:srgbClr val="000000"/>
              </a:solidFill>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3863" y="152400"/>
            <a:ext cx="2181225" cy="6400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152400"/>
            <a:ext cx="6392863" cy="6400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defRPr/>
            </a:pPr>
            <a:fld id="{014F255B-B51D-4EC8-8A6F-EC137B5E82A7}" type="slidenum">
              <a:rPr lang="zh-CN" altLang="en-US">
                <a:solidFill>
                  <a:srgbClr val="000000"/>
                </a:solidFill>
              </a:rPr>
              <a:pPr>
                <a:defRPr/>
              </a:pPr>
              <a:t>‹#›</a:t>
            </a:fld>
            <a:endParaRPr lang="en-US" altLang="zh-CN">
              <a:solidFill>
                <a:srgbClr val="000000"/>
              </a:solidFill>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l">
                <a:spcBef>
                  <a:spcPct val="0"/>
                </a:spcBef>
                <a:buClrTx/>
                <a:buSzTx/>
                <a:buFontTx/>
                <a:buNone/>
                <a:defRPr/>
              </a:pPr>
              <a:endParaRPr lang="zh-CN" altLang="en-US" sz="2400">
                <a:solidFill>
                  <a:srgbClr val="000000"/>
                </a:solidFill>
                <a:ea typeface="华文新魏" pitchFamily="2" charset="-122"/>
              </a:endParaRPr>
            </a:p>
          </p:txBody>
        </p:sp>
      </p:gr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buClr>
                <a:srgbClr val="3333CC"/>
              </a:buCl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buClr>
                <a:srgbClr val="3333CC"/>
              </a:buCl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buClr>
                <a:srgbClr val="3333CC"/>
              </a:buClr>
              <a:defRPr/>
            </a:pPr>
            <a:fld id="{4F2964AF-85CC-43EE-A193-F6D6AD8C168C}" type="slidenum">
              <a:rPr lang="zh-CN" altLang="en-US">
                <a:solidFill>
                  <a:srgbClr val="1C1C1C"/>
                </a:solidFill>
              </a:rPr>
              <a:pPr>
                <a:buClr>
                  <a:srgbClr val="3333CC"/>
                </a:buClr>
                <a:defRPr/>
              </a:pPr>
              <a:t>‹#›</a:t>
            </a:fld>
            <a:endParaRPr lang="en-US" altLang="zh-CN">
              <a:solidFill>
                <a:srgbClr val="1C1C1C"/>
              </a:solidFill>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buClr>
                <a:srgbClr val="3333CC"/>
              </a:buCl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buClr>
                <a:srgbClr val="3333CC"/>
              </a:buCl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buClr>
                <a:srgbClr val="3333CC"/>
              </a:buClr>
              <a:defRPr/>
            </a:pPr>
            <a:fld id="{726BA7A2-9E01-46C0-8F8A-B4DBD2F31FB0}" type="slidenum">
              <a:rPr lang="zh-CN" altLang="en-US">
                <a:solidFill>
                  <a:srgbClr val="000000"/>
                </a:solidFill>
              </a:rPr>
              <a:pPr>
                <a:buClr>
                  <a:srgbClr val="3333CC"/>
                </a:buClr>
                <a:defRPr/>
              </a:pPr>
              <a:t>‹#›</a:t>
            </a:fld>
            <a:endParaRPr lang="en-US" altLang="zh-CN">
              <a:solidFill>
                <a:srgbClr val="000000"/>
              </a:solidFill>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vl1pPr>
          </a:lstStyle>
          <a:p>
            <a:pPr>
              <a:buClr>
                <a:srgbClr val="3333CC"/>
              </a:buCl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buClr>
                <a:srgbClr val="3333CC"/>
              </a:buCl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buClr>
                <a:srgbClr val="3333CC"/>
              </a:buClr>
              <a:defRPr/>
            </a:pPr>
            <a:fld id="{FE700C0A-F081-4D32-BC11-2BBB15212DD7}" type="slidenum">
              <a:rPr lang="zh-CN" altLang="en-US">
                <a:solidFill>
                  <a:srgbClr val="000000"/>
                </a:solidFill>
              </a:rPr>
              <a:pPr>
                <a:buClr>
                  <a:srgbClr val="3333CC"/>
                </a:buClr>
                <a:defRPr/>
              </a:pPr>
              <a:t>‹#›</a:t>
            </a:fld>
            <a:endParaRPr lang="en-US" altLang="zh-CN">
              <a:solidFill>
                <a:srgbClr val="000000"/>
              </a:solidFill>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295400"/>
            <a:ext cx="428625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287838"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buClr>
                <a:srgbClr val="3333CC"/>
              </a:buClr>
              <a:defRPr/>
            </a:pPr>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buClr>
                <a:srgbClr val="3333CC"/>
              </a:buCl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buClr>
                <a:srgbClr val="3333CC"/>
              </a:buClr>
              <a:defRPr/>
            </a:pPr>
            <a:fld id="{855C5C20-84AA-4D7C-8B39-D6AF5898EFBF}" type="slidenum">
              <a:rPr lang="zh-CN" altLang="en-US">
                <a:solidFill>
                  <a:srgbClr val="000000"/>
                </a:solidFill>
              </a:rPr>
              <a:pPr>
                <a:buClr>
                  <a:srgbClr val="3333CC"/>
                </a:buClr>
                <a:defRPr/>
              </a:pPr>
              <a:t>‹#›</a:t>
            </a:fld>
            <a:endParaRPr lang="en-US" altLang="zh-CN">
              <a:solidFill>
                <a:srgbClr val="000000"/>
              </a:solidFill>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buClr>
                <a:srgbClr val="3333CC"/>
              </a:buClr>
              <a:defRPr/>
            </a:pPr>
            <a:endParaRPr lang="en-US" altLang="zh-CN">
              <a:solidFill>
                <a:srgbClr val="000000"/>
              </a:solidFill>
            </a:endParaRPr>
          </a:p>
        </p:txBody>
      </p:sp>
      <p:sp>
        <p:nvSpPr>
          <p:cNvPr id="8" name="Rectangle 12"/>
          <p:cNvSpPr>
            <a:spLocks noGrp="1" noChangeArrowheads="1"/>
          </p:cNvSpPr>
          <p:nvPr>
            <p:ph type="ftr" sz="quarter" idx="11"/>
          </p:nvPr>
        </p:nvSpPr>
        <p:spPr/>
        <p:txBody>
          <a:bodyPr/>
          <a:lstStyle>
            <a:lvl1pPr>
              <a:defRPr/>
            </a:lvl1pPr>
          </a:lstStyle>
          <a:p>
            <a:pPr>
              <a:buClr>
                <a:srgbClr val="3333CC"/>
              </a:buClr>
              <a:defRPr/>
            </a:pPr>
            <a:endParaRPr lang="en-US" altLang="zh-CN">
              <a:solidFill>
                <a:srgbClr val="000000"/>
              </a:solidFill>
            </a:endParaRPr>
          </a:p>
        </p:txBody>
      </p:sp>
      <p:sp>
        <p:nvSpPr>
          <p:cNvPr id="9" name="Rectangle 13"/>
          <p:cNvSpPr>
            <a:spLocks noGrp="1" noChangeArrowheads="1"/>
          </p:cNvSpPr>
          <p:nvPr>
            <p:ph type="sldNum" sz="quarter" idx="12"/>
          </p:nvPr>
        </p:nvSpPr>
        <p:spPr/>
        <p:txBody>
          <a:bodyPr/>
          <a:lstStyle>
            <a:lvl1pPr>
              <a:defRPr/>
            </a:lvl1pPr>
          </a:lstStyle>
          <a:p>
            <a:pPr>
              <a:buClr>
                <a:srgbClr val="3333CC"/>
              </a:buClr>
              <a:defRPr/>
            </a:pPr>
            <a:fld id="{9089543C-8DB9-4C53-9E07-A7C1EAC67CA6}" type="slidenum">
              <a:rPr lang="zh-CN" altLang="en-US">
                <a:solidFill>
                  <a:srgbClr val="000000"/>
                </a:solidFill>
              </a:rPr>
              <a:pPr>
                <a:buClr>
                  <a:srgbClr val="3333CC"/>
                </a:buClr>
                <a:defRPr/>
              </a:pPr>
              <a:t>‹#›</a:t>
            </a:fld>
            <a:endParaRPr lang="en-US" altLang="zh-CN">
              <a:solidFill>
                <a:srgbClr val="000000"/>
              </a:solidFill>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buClr>
                <a:srgbClr val="3333CC"/>
              </a:buClr>
              <a:defRPr/>
            </a:pPr>
            <a:endParaRPr lang="en-US" altLang="zh-CN">
              <a:solidFill>
                <a:srgbClr val="000000"/>
              </a:solidFill>
            </a:endParaRPr>
          </a:p>
        </p:txBody>
      </p:sp>
      <p:sp>
        <p:nvSpPr>
          <p:cNvPr id="4" name="Rectangle 12"/>
          <p:cNvSpPr>
            <a:spLocks noGrp="1" noChangeArrowheads="1"/>
          </p:cNvSpPr>
          <p:nvPr>
            <p:ph type="ftr" sz="quarter" idx="11"/>
          </p:nvPr>
        </p:nvSpPr>
        <p:spPr/>
        <p:txBody>
          <a:bodyPr/>
          <a:lstStyle>
            <a:lvl1pPr>
              <a:defRPr/>
            </a:lvl1pPr>
          </a:lstStyle>
          <a:p>
            <a:pPr>
              <a:buClr>
                <a:srgbClr val="3333CC"/>
              </a:buClr>
              <a:defRPr/>
            </a:pPr>
            <a:endParaRPr lang="en-US" altLang="zh-CN">
              <a:solidFill>
                <a:srgbClr val="000000"/>
              </a:solidFill>
            </a:endParaRPr>
          </a:p>
        </p:txBody>
      </p:sp>
      <p:sp>
        <p:nvSpPr>
          <p:cNvPr id="5" name="Rectangle 13"/>
          <p:cNvSpPr>
            <a:spLocks noGrp="1" noChangeArrowheads="1"/>
          </p:cNvSpPr>
          <p:nvPr>
            <p:ph type="sldNum" sz="quarter" idx="12"/>
          </p:nvPr>
        </p:nvSpPr>
        <p:spPr/>
        <p:txBody>
          <a:bodyPr/>
          <a:lstStyle>
            <a:lvl1pPr>
              <a:defRPr/>
            </a:lvl1pPr>
          </a:lstStyle>
          <a:p>
            <a:pPr>
              <a:buClr>
                <a:srgbClr val="3333CC"/>
              </a:buClr>
              <a:defRPr/>
            </a:pPr>
            <a:fld id="{B1BC8DAA-A838-4A11-B19A-58B7520DBE86}" type="slidenum">
              <a:rPr lang="zh-CN" altLang="en-US">
                <a:solidFill>
                  <a:srgbClr val="000000"/>
                </a:solidFill>
              </a:rPr>
              <a:pPr>
                <a:buClr>
                  <a:srgbClr val="3333CC"/>
                </a:buClr>
                <a:defRPr/>
              </a:pPr>
              <a:t>‹#›</a:t>
            </a:fld>
            <a:endParaRPr lang="en-US" altLang="zh-CN">
              <a:solidFill>
                <a:srgbClr val="000000"/>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37"/>
          <p:cNvSpPr>
            <a:spLocks noGrp="1" noChangeArrowheads="1"/>
          </p:cNvSpPr>
          <p:nvPr>
            <p:ph type="sldNum" sz="quarter" idx="12"/>
          </p:nvPr>
        </p:nvSpPr>
        <p:spPr>
          <a:ln/>
        </p:spPr>
        <p:txBody>
          <a:bodyPr/>
          <a:lstStyle>
            <a:lvl1pPr>
              <a:defRPr/>
            </a:lvl1pPr>
          </a:lstStyle>
          <a:p>
            <a:pPr>
              <a:defRPr/>
            </a:pPr>
            <a:fld id="{EB73A0C6-7958-438C-94A4-978BD70CEC05}"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buClr>
                <a:srgbClr val="3333CC"/>
              </a:buClr>
              <a:defRPr/>
            </a:pPr>
            <a:endParaRPr lang="en-US" altLang="zh-CN">
              <a:solidFill>
                <a:srgbClr val="000000"/>
              </a:solidFill>
            </a:endParaRPr>
          </a:p>
        </p:txBody>
      </p:sp>
      <p:sp>
        <p:nvSpPr>
          <p:cNvPr id="3" name="Rectangle 12"/>
          <p:cNvSpPr>
            <a:spLocks noGrp="1" noChangeArrowheads="1"/>
          </p:cNvSpPr>
          <p:nvPr>
            <p:ph type="ftr" sz="quarter" idx="11"/>
          </p:nvPr>
        </p:nvSpPr>
        <p:spPr/>
        <p:txBody>
          <a:bodyPr/>
          <a:lstStyle>
            <a:lvl1pPr>
              <a:defRPr/>
            </a:lvl1pPr>
          </a:lstStyle>
          <a:p>
            <a:pPr>
              <a:buClr>
                <a:srgbClr val="3333CC"/>
              </a:buClr>
              <a:defRPr/>
            </a:pPr>
            <a:endParaRPr lang="en-US" altLang="zh-CN">
              <a:solidFill>
                <a:srgbClr val="000000"/>
              </a:solidFill>
            </a:endParaRPr>
          </a:p>
        </p:txBody>
      </p:sp>
      <p:sp>
        <p:nvSpPr>
          <p:cNvPr id="4" name="Rectangle 13"/>
          <p:cNvSpPr>
            <a:spLocks noGrp="1" noChangeArrowheads="1"/>
          </p:cNvSpPr>
          <p:nvPr>
            <p:ph type="sldNum" sz="quarter" idx="12"/>
          </p:nvPr>
        </p:nvSpPr>
        <p:spPr/>
        <p:txBody>
          <a:bodyPr/>
          <a:lstStyle>
            <a:lvl1pPr>
              <a:defRPr/>
            </a:lvl1pPr>
          </a:lstStyle>
          <a:p>
            <a:pPr>
              <a:buClr>
                <a:srgbClr val="3333CC"/>
              </a:buClr>
              <a:defRPr/>
            </a:pPr>
            <a:fld id="{D54F4A49-0610-434C-BDCC-E922707E3868}" type="slidenum">
              <a:rPr lang="zh-CN" altLang="en-US">
                <a:solidFill>
                  <a:srgbClr val="000000"/>
                </a:solidFill>
              </a:rPr>
              <a:pPr>
                <a:buClr>
                  <a:srgbClr val="3333CC"/>
                </a:buClr>
                <a:defRPr/>
              </a:pPr>
              <a:t>‹#›</a:t>
            </a:fld>
            <a:endParaRPr lang="en-US" altLang="zh-CN">
              <a:solidFill>
                <a:srgbClr val="000000"/>
              </a:solidFill>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buClr>
                <a:srgbClr val="3333CC"/>
              </a:buClr>
              <a:defRPr/>
            </a:pPr>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buClr>
                <a:srgbClr val="3333CC"/>
              </a:buCl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buClr>
                <a:srgbClr val="3333CC"/>
              </a:buClr>
              <a:defRPr/>
            </a:pPr>
            <a:fld id="{54BE6926-8617-4B9D-B77D-1D360E13D3C2}" type="slidenum">
              <a:rPr lang="zh-CN" altLang="en-US">
                <a:solidFill>
                  <a:srgbClr val="000000"/>
                </a:solidFill>
              </a:rPr>
              <a:pPr>
                <a:buClr>
                  <a:srgbClr val="3333CC"/>
                </a:buClr>
                <a:defRPr/>
              </a:pPr>
              <a:t>‹#›</a:t>
            </a:fld>
            <a:endParaRPr lang="en-US" altLang="zh-CN">
              <a:solidFill>
                <a:srgbClr val="000000"/>
              </a:solidFill>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buClr>
                <a:srgbClr val="3333CC"/>
              </a:buClr>
              <a:defRPr/>
            </a:pPr>
            <a:endParaRPr lang="en-US" altLang="zh-CN">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a:buClr>
                <a:srgbClr val="3333CC"/>
              </a:buClr>
              <a:defRPr/>
            </a:pPr>
            <a:endParaRPr lang="en-US" altLang="zh-CN">
              <a:solidFill>
                <a:srgbClr val="000000"/>
              </a:solidFill>
            </a:endParaRPr>
          </a:p>
        </p:txBody>
      </p:sp>
      <p:sp>
        <p:nvSpPr>
          <p:cNvPr id="7" name="Rectangle 13"/>
          <p:cNvSpPr>
            <a:spLocks noGrp="1" noChangeArrowheads="1"/>
          </p:cNvSpPr>
          <p:nvPr>
            <p:ph type="sldNum" sz="quarter" idx="12"/>
          </p:nvPr>
        </p:nvSpPr>
        <p:spPr/>
        <p:txBody>
          <a:bodyPr/>
          <a:lstStyle>
            <a:lvl1pPr>
              <a:defRPr/>
            </a:lvl1pPr>
          </a:lstStyle>
          <a:p>
            <a:pPr>
              <a:buClr>
                <a:srgbClr val="3333CC"/>
              </a:buClr>
              <a:defRPr/>
            </a:pPr>
            <a:fld id="{A47EC988-2C38-4A7E-811B-AA5A0EBED376}" type="slidenum">
              <a:rPr lang="zh-CN" altLang="en-US">
                <a:solidFill>
                  <a:srgbClr val="000000"/>
                </a:solidFill>
              </a:rPr>
              <a:pPr>
                <a:buClr>
                  <a:srgbClr val="3333CC"/>
                </a:buClr>
                <a:defRPr/>
              </a:pPr>
              <a:t>‹#›</a:t>
            </a:fld>
            <a:endParaRPr lang="en-US" altLang="zh-CN">
              <a:solidFill>
                <a:srgbClr val="000000"/>
              </a:solidFil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buClr>
                <a:srgbClr val="3333CC"/>
              </a:buCl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buClr>
                <a:srgbClr val="3333CC"/>
              </a:buCl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buClr>
                <a:srgbClr val="3333CC"/>
              </a:buClr>
              <a:defRPr/>
            </a:pPr>
            <a:fld id="{066112CC-3FA9-4C38-B5D4-FFEF466C764B}" type="slidenum">
              <a:rPr lang="zh-CN" altLang="en-US">
                <a:solidFill>
                  <a:srgbClr val="000000"/>
                </a:solidFill>
              </a:rPr>
              <a:pPr>
                <a:buClr>
                  <a:srgbClr val="3333CC"/>
                </a:buClr>
                <a:defRPr/>
              </a:pPr>
              <a:t>‹#›</a:t>
            </a:fld>
            <a:endParaRPr lang="en-US" altLang="zh-CN">
              <a:solidFill>
                <a:srgbClr val="000000"/>
              </a:solidFill>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3863" y="152400"/>
            <a:ext cx="2181225" cy="6400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152400"/>
            <a:ext cx="6392863" cy="6400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buClr>
                <a:srgbClr val="3333CC"/>
              </a:buClr>
              <a:defRPr/>
            </a:pPr>
            <a:endParaRPr lang="en-US" altLang="zh-CN">
              <a:solidFill>
                <a:srgbClr val="000000"/>
              </a:solidFill>
            </a:endParaRPr>
          </a:p>
        </p:txBody>
      </p:sp>
      <p:sp>
        <p:nvSpPr>
          <p:cNvPr id="5" name="Rectangle 12"/>
          <p:cNvSpPr>
            <a:spLocks noGrp="1" noChangeArrowheads="1"/>
          </p:cNvSpPr>
          <p:nvPr>
            <p:ph type="ftr" sz="quarter" idx="11"/>
          </p:nvPr>
        </p:nvSpPr>
        <p:spPr/>
        <p:txBody>
          <a:bodyPr/>
          <a:lstStyle>
            <a:lvl1pPr>
              <a:defRPr/>
            </a:lvl1pPr>
          </a:lstStyle>
          <a:p>
            <a:pPr>
              <a:buClr>
                <a:srgbClr val="3333CC"/>
              </a:buClr>
              <a:defRPr/>
            </a:pPr>
            <a:endParaRPr lang="en-US" altLang="zh-CN">
              <a:solidFill>
                <a:srgbClr val="000000"/>
              </a:solidFill>
            </a:endParaRPr>
          </a:p>
        </p:txBody>
      </p:sp>
      <p:sp>
        <p:nvSpPr>
          <p:cNvPr id="6" name="Rectangle 13"/>
          <p:cNvSpPr>
            <a:spLocks noGrp="1" noChangeArrowheads="1"/>
          </p:cNvSpPr>
          <p:nvPr>
            <p:ph type="sldNum" sz="quarter" idx="12"/>
          </p:nvPr>
        </p:nvSpPr>
        <p:spPr/>
        <p:txBody>
          <a:bodyPr/>
          <a:lstStyle>
            <a:lvl1pPr>
              <a:defRPr/>
            </a:lvl1pPr>
          </a:lstStyle>
          <a:p>
            <a:pPr>
              <a:buClr>
                <a:srgbClr val="3333CC"/>
              </a:buClr>
              <a:defRPr/>
            </a:pPr>
            <a:fld id="{014F255B-B51D-4EC8-8A6F-EC137B5E82A7}" type="slidenum">
              <a:rPr lang="zh-CN" altLang="en-US">
                <a:solidFill>
                  <a:srgbClr val="000000"/>
                </a:solidFill>
              </a:rPr>
              <a:pPr>
                <a:buClr>
                  <a:srgbClr val="3333CC"/>
                </a:buClr>
                <a:defRPr/>
              </a:pPr>
              <a:t>‹#›</a:t>
            </a:fld>
            <a:endParaRPr lang="en-US" altLang="zh-CN">
              <a:solidFill>
                <a:srgbClr val="000000"/>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295400"/>
            <a:ext cx="428625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287838"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37"/>
          <p:cNvSpPr>
            <a:spLocks noGrp="1" noChangeArrowheads="1"/>
          </p:cNvSpPr>
          <p:nvPr>
            <p:ph type="sldNum" sz="quarter" idx="12"/>
          </p:nvPr>
        </p:nvSpPr>
        <p:spPr>
          <a:ln/>
        </p:spPr>
        <p:txBody>
          <a:bodyPr/>
          <a:lstStyle>
            <a:lvl1pPr>
              <a:defRPr/>
            </a:lvl1pPr>
          </a:lstStyle>
          <a:p>
            <a:pPr>
              <a:defRPr/>
            </a:pPr>
            <a:fld id="{DA994885-C44D-469F-90BE-589748E4B7A8}"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37"/>
          <p:cNvSpPr>
            <a:spLocks noGrp="1" noChangeArrowheads="1"/>
          </p:cNvSpPr>
          <p:nvPr>
            <p:ph type="sldNum" sz="quarter" idx="12"/>
          </p:nvPr>
        </p:nvSpPr>
        <p:spPr>
          <a:ln/>
        </p:spPr>
        <p:txBody>
          <a:bodyPr/>
          <a:lstStyle>
            <a:lvl1pPr>
              <a:defRPr/>
            </a:lvl1pPr>
          </a:lstStyle>
          <a:p>
            <a:pPr>
              <a:defRPr/>
            </a:pPr>
            <a:fld id="{056FF2F8-B748-4C3A-BBE2-8910E7502ED1}"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037"/>
          <p:cNvSpPr>
            <a:spLocks noGrp="1" noChangeArrowheads="1"/>
          </p:cNvSpPr>
          <p:nvPr>
            <p:ph type="sldNum" sz="quarter" idx="12"/>
          </p:nvPr>
        </p:nvSpPr>
        <p:spPr>
          <a:ln/>
        </p:spPr>
        <p:txBody>
          <a:bodyPr/>
          <a:lstStyle>
            <a:lvl1pPr>
              <a:defRPr/>
            </a:lvl1pPr>
          </a:lstStyle>
          <a:p>
            <a:pPr>
              <a:defRPr/>
            </a:pPr>
            <a:fld id="{C32C95C9-390F-468D-96F5-C342F28C752C}"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037"/>
          <p:cNvSpPr>
            <a:spLocks noGrp="1" noChangeArrowheads="1"/>
          </p:cNvSpPr>
          <p:nvPr>
            <p:ph type="sldNum" sz="quarter" idx="12"/>
          </p:nvPr>
        </p:nvSpPr>
        <p:spPr>
          <a:ln/>
        </p:spPr>
        <p:txBody>
          <a:bodyPr/>
          <a:lstStyle>
            <a:lvl1pPr>
              <a:defRPr/>
            </a:lvl1pPr>
          </a:lstStyle>
          <a:p>
            <a:pPr>
              <a:defRPr/>
            </a:pPr>
            <a:fld id="{F5211C7B-5E5E-4837-9380-4A7C14C1EA2A}"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37"/>
          <p:cNvSpPr>
            <a:spLocks noGrp="1" noChangeArrowheads="1"/>
          </p:cNvSpPr>
          <p:nvPr>
            <p:ph type="sldNum" sz="quarter" idx="12"/>
          </p:nvPr>
        </p:nvSpPr>
        <p:spPr>
          <a:ln/>
        </p:spPr>
        <p:txBody>
          <a:bodyPr/>
          <a:lstStyle>
            <a:lvl1pPr>
              <a:defRPr/>
            </a:lvl1pPr>
          </a:lstStyle>
          <a:p>
            <a:pPr>
              <a:defRPr/>
            </a:pPr>
            <a:fld id="{6AC0A2ED-1B39-4F36-AE5C-F2E7C5D7BD42}"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37"/>
          <p:cNvSpPr>
            <a:spLocks noGrp="1" noChangeArrowheads="1"/>
          </p:cNvSpPr>
          <p:nvPr>
            <p:ph type="sldNum" sz="quarter" idx="12"/>
          </p:nvPr>
        </p:nvSpPr>
        <p:spPr>
          <a:ln/>
        </p:spPr>
        <p:txBody>
          <a:bodyPr/>
          <a:lstStyle>
            <a:lvl1pPr>
              <a:defRPr/>
            </a:lvl1pPr>
          </a:lstStyle>
          <a:p>
            <a:pPr>
              <a:defRPr/>
            </a:pPr>
            <a:fld id="{0799CAD2-1885-4201-B781-4F7B888ADAEE}"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026"/>
          <p:cNvSpPr>
            <a:spLocks noChangeArrowheads="1"/>
          </p:cNvSpPr>
          <p:nvPr/>
        </p:nvSpPr>
        <p:spPr bwMode="ltGray">
          <a:xfrm>
            <a:off x="417513" y="274638"/>
            <a:ext cx="438150" cy="474662"/>
          </a:xfrm>
          <a:prstGeom prst="rect">
            <a:avLst/>
          </a:prstGeom>
          <a:solidFill>
            <a:schemeClr val="accent2"/>
          </a:solidFill>
          <a:ln w="9525">
            <a:noFill/>
            <a:miter lim="800000"/>
            <a:headEnd/>
            <a:tailEnd/>
          </a:ln>
          <a:effectLst/>
        </p:spPr>
        <p:txBody>
          <a:bodyPr wrap="none" anchor="ctr"/>
          <a:lstStyle/>
          <a:p>
            <a:pPr algn="ctr">
              <a:spcBef>
                <a:spcPct val="0"/>
              </a:spcBef>
              <a:buClrTx/>
              <a:buSzTx/>
              <a:buFontTx/>
              <a:buNone/>
              <a:defRPr/>
            </a:pPr>
            <a:endParaRPr lang="zh-CN" altLang="zh-CN" sz="2400">
              <a:solidFill>
                <a:srgbClr val="000000"/>
              </a:solidFill>
              <a:ea typeface="宋体" pitchFamily="2" charset="-122"/>
            </a:endParaRPr>
          </a:p>
        </p:txBody>
      </p:sp>
      <p:sp>
        <p:nvSpPr>
          <p:cNvPr id="3075" name="Rectangle 1027"/>
          <p:cNvSpPr>
            <a:spLocks noChangeArrowheads="1"/>
          </p:cNvSpPr>
          <p:nvPr/>
        </p:nvSpPr>
        <p:spPr bwMode="ltGray">
          <a:xfrm>
            <a:off x="800100" y="2746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lang="zh-CN" altLang="zh-CN" sz="2400">
              <a:solidFill>
                <a:srgbClr val="000000"/>
              </a:solidFill>
              <a:ea typeface="宋体" pitchFamily="2" charset="-122"/>
            </a:endParaRPr>
          </a:p>
        </p:txBody>
      </p:sp>
      <p:sp>
        <p:nvSpPr>
          <p:cNvPr id="3076" name="Rectangle 1028"/>
          <p:cNvSpPr>
            <a:spLocks noChangeArrowheads="1"/>
          </p:cNvSpPr>
          <p:nvPr/>
        </p:nvSpPr>
        <p:spPr bwMode="ltGray">
          <a:xfrm>
            <a:off x="541338" y="696913"/>
            <a:ext cx="422275" cy="474662"/>
          </a:xfrm>
          <a:prstGeom prst="rect">
            <a:avLst/>
          </a:prstGeom>
          <a:solidFill>
            <a:schemeClr val="folHlink"/>
          </a:solidFill>
          <a:ln w="9525">
            <a:noFill/>
            <a:miter lim="800000"/>
            <a:headEnd/>
            <a:tailEnd/>
          </a:ln>
          <a:effectLst/>
        </p:spPr>
        <p:txBody>
          <a:bodyPr wrap="none" anchor="ctr"/>
          <a:lstStyle/>
          <a:p>
            <a:pPr algn="ctr">
              <a:spcBef>
                <a:spcPct val="0"/>
              </a:spcBef>
              <a:buClrTx/>
              <a:buSzTx/>
              <a:buFontTx/>
              <a:buNone/>
              <a:defRPr/>
            </a:pPr>
            <a:endParaRPr lang="zh-CN" altLang="zh-CN" sz="2400">
              <a:solidFill>
                <a:srgbClr val="000000"/>
              </a:solidFill>
              <a:ea typeface="宋体" pitchFamily="2" charset="-122"/>
            </a:endParaRPr>
          </a:p>
        </p:txBody>
      </p:sp>
      <p:sp>
        <p:nvSpPr>
          <p:cNvPr id="3077" name="Rectangle 1029"/>
          <p:cNvSpPr>
            <a:spLocks noChangeArrowheads="1"/>
          </p:cNvSpPr>
          <p:nvPr/>
        </p:nvSpPr>
        <p:spPr bwMode="ltGray">
          <a:xfrm>
            <a:off x="911225" y="69691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lang="zh-CN" altLang="zh-CN" sz="2400">
              <a:solidFill>
                <a:srgbClr val="000000"/>
              </a:solidFill>
              <a:ea typeface="宋体" pitchFamily="2" charset="-122"/>
            </a:endParaRPr>
          </a:p>
        </p:txBody>
      </p:sp>
      <p:sp>
        <p:nvSpPr>
          <p:cNvPr id="3078" name="Rectangle 1030"/>
          <p:cNvSpPr>
            <a:spLocks noChangeArrowheads="1"/>
          </p:cNvSpPr>
          <p:nvPr/>
        </p:nvSpPr>
        <p:spPr bwMode="ltGray">
          <a:xfrm>
            <a:off x="127000" y="6238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spcBef>
                <a:spcPct val="0"/>
              </a:spcBef>
              <a:buClrTx/>
              <a:buSzTx/>
              <a:buFontTx/>
              <a:buNone/>
              <a:defRPr/>
            </a:pPr>
            <a:endParaRPr lang="zh-CN" altLang="zh-CN" sz="2400">
              <a:solidFill>
                <a:srgbClr val="000000"/>
              </a:solidFill>
              <a:ea typeface="宋体" pitchFamily="2" charset="-122"/>
            </a:endParaRPr>
          </a:p>
        </p:txBody>
      </p:sp>
      <p:sp>
        <p:nvSpPr>
          <p:cNvPr id="3079" name="Rectangle 1031"/>
          <p:cNvSpPr>
            <a:spLocks noChangeArrowheads="1"/>
          </p:cNvSpPr>
          <p:nvPr/>
        </p:nvSpPr>
        <p:spPr bwMode="gray">
          <a:xfrm>
            <a:off x="762000" y="166688"/>
            <a:ext cx="31750" cy="1052512"/>
          </a:xfrm>
          <a:prstGeom prst="rect">
            <a:avLst/>
          </a:prstGeom>
          <a:solidFill>
            <a:schemeClr val="bg2"/>
          </a:solidFill>
          <a:ln w="9525">
            <a:noFill/>
            <a:miter lim="800000"/>
            <a:headEnd/>
            <a:tailEnd/>
          </a:ln>
          <a:effectLst/>
        </p:spPr>
        <p:txBody>
          <a:bodyPr wrap="none" anchor="ctr"/>
          <a:lstStyle/>
          <a:p>
            <a:pPr algn="ctr">
              <a:spcBef>
                <a:spcPct val="0"/>
              </a:spcBef>
              <a:buClrTx/>
              <a:buSzTx/>
              <a:buFontTx/>
              <a:buNone/>
              <a:defRPr/>
            </a:pPr>
            <a:endParaRPr lang="zh-CN" altLang="zh-CN" sz="2400">
              <a:solidFill>
                <a:srgbClr val="000000"/>
              </a:solidFill>
              <a:ea typeface="宋体" pitchFamily="2" charset="-122"/>
            </a:endParaRPr>
          </a:p>
        </p:txBody>
      </p:sp>
      <p:sp>
        <p:nvSpPr>
          <p:cNvPr id="3080" name="Rectangle 1032"/>
          <p:cNvSpPr>
            <a:spLocks noChangeArrowheads="1"/>
          </p:cNvSpPr>
          <p:nvPr/>
        </p:nvSpPr>
        <p:spPr bwMode="gray">
          <a:xfrm>
            <a:off x="442913" y="95726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lang="zh-CN" altLang="zh-CN" sz="2400">
              <a:solidFill>
                <a:srgbClr val="000000"/>
              </a:solidFill>
              <a:ea typeface="宋体" pitchFamily="2" charset="-122"/>
            </a:endParaRPr>
          </a:p>
        </p:txBody>
      </p:sp>
      <p:sp>
        <p:nvSpPr>
          <p:cNvPr id="3081" name="Rectangle 1033"/>
          <p:cNvSpPr>
            <a:spLocks noGrp="1" noChangeArrowheads="1"/>
          </p:cNvSpPr>
          <p:nvPr>
            <p:ph type="title"/>
          </p:nvPr>
        </p:nvSpPr>
        <p:spPr bwMode="auto">
          <a:xfrm>
            <a:off x="1150938" y="166688"/>
            <a:ext cx="7793037" cy="7699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82" name="Rectangle 1034"/>
          <p:cNvSpPr>
            <a:spLocks noGrp="1" noChangeArrowheads="1"/>
          </p:cNvSpPr>
          <p:nvPr>
            <p:ph type="body" idx="1"/>
          </p:nvPr>
        </p:nvSpPr>
        <p:spPr bwMode="auto">
          <a:xfrm>
            <a:off x="228600" y="1295400"/>
            <a:ext cx="8726488" cy="533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83" name="Rectangle 1035"/>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宋体" pitchFamily="2" charset="-122"/>
              </a:defRPr>
            </a:lvl1pPr>
          </a:lstStyle>
          <a:p>
            <a:pPr algn="l">
              <a:spcBef>
                <a:spcPct val="0"/>
              </a:spcBef>
              <a:buClrTx/>
              <a:buSzTx/>
              <a:buFontTx/>
              <a:buNone/>
              <a:defRPr/>
            </a:pPr>
            <a:endParaRPr lang="en-US" altLang="zh-CN">
              <a:solidFill>
                <a:srgbClr val="000000"/>
              </a:solidFill>
            </a:endParaRPr>
          </a:p>
        </p:txBody>
      </p:sp>
      <p:sp>
        <p:nvSpPr>
          <p:cNvPr id="3084" name="Rectangle 1036"/>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宋体" pitchFamily="2" charset="-122"/>
              </a:defRPr>
            </a:lvl1pPr>
          </a:lstStyle>
          <a:p>
            <a:pPr>
              <a:spcBef>
                <a:spcPct val="0"/>
              </a:spcBef>
              <a:buClrTx/>
              <a:buSzTx/>
              <a:buFontTx/>
              <a:buNone/>
              <a:defRPr/>
            </a:pPr>
            <a:endParaRPr lang="en-US" altLang="zh-CN">
              <a:solidFill>
                <a:srgbClr val="000000"/>
              </a:solidFill>
            </a:endParaRPr>
          </a:p>
        </p:txBody>
      </p:sp>
      <p:sp>
        <p:nvSpPr>
          <p:cNvPr id="3085" name="Rectangle 1037"/>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宋体" pitchFamily="2" charset="-122"/>
              </a:defRPr>
            </a:lvl1pPr>
          </a:lstStyle>
          <a:p>
            <a:pPr>
              <a:spcBef>
                <a:spcPct val="0"/>
              </a:spcBef>
              <a:buClrTx/>
              <a:buSzTx/>
              <a:buFontTx/>
              <a:buNone/>
              <a:defRPr/>
            </a:pPr>
            <a:fld id="{3F1C7A39-CAB9-4E57-A434-2CEF2D14CAB7}" type="slidenum">
              <a:rPr lang="en-US" altLang="zh-CN">
                <a:solidFill>
                  <a:srgbClr val="000000"/>
                </a:solidFill>
              </a:rPr>
              <a:pPr>
                <a:spcBef>
                  <a:spcPct val="0"/>
                </a:spcBef>
                <a:buClrTx/>
                <a:buSzTx/>
                <a:buFontTx/>
                <a:buNone/>
                <a:defRPr/>
              </a:pPr>
              <a:t>‹#›</a:t>
            </a:fld>
            <a:endParaRPr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2pPr>
      <a:lvl3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3pPr>
      <a:lvl4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4pPr>
      <a:lvl5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5pPr>
      <a:lvl6pPr marL="4572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6pPr>
      <a:lvl7pPr marL="9144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7pPr>
      <a:lvl8pPr marL="13716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8pPr>
      <a:lvl9pPr marL="18288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90033"/>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CC"/>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417513" y="336550"/>
            <a:ext cx="438150" cy="474663"/>
          </a:xfrm>
          <a:prstGeom prst="rect">
            <a:avLst/>
          </a:prstGeom>
          <a:solidFill>
            <a:schemeClr val="accent2"/>
          </a:soli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3" name="Rectangle 3"/>
          <p:cNvSpPr>
            <a:spLocks noChangeArrowheads="1"/>
          </p:cNvSpPr>
          <p:nvPr/>
        </p:nvSpPr>
        <p:spPr bwMode="ltGray">
          <a:xfrm>
            <a:off x="800100" y="336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4" name="Rectangle 4"/>
          <p:cNvSpPr>
            <a:spLocks noChangeArrowheads="1"/>
          </p:cNvSpPr>
          <p:nvPr/>
        </p:nvSpPr>
        <p:spPr bwMode="ltGray">
          <a:xfrm>
            <a:off x="541338" y="758825"/>
            <a:ext cx="422275" cy="474663"/>
          </a:xfrm>
          <a:prstGeom prst="rect">
            <a:avLst/>
          </a:prstGeom>
          <a:solidFill>
            <a:schemeClr val="folHlink"/>
          </a:soli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5" name="Rectangle 5"/>
          <p:cNvSpPr>
            <a:spLocks noChangeArrowheads="1"/>
          </p:cNvSpPr>
          <p:nvPr/>
        </p:nvSpPr>
        <p:spPr bwMode="ltGray">
          <a:xfrm>
            <a:off x="911225" y="758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6" name="Rectangle 6"/>
          <p:cNvSpPr>
            <a:spLocks noChangeArrowheads="1"/>
          </p:cNvSpPr>
          <p:nvPr/>
        </p:nvSpPr>
        <p:spPr bwMode="ltGray">
          <a:xfrm>
            <a:off x="127000" y="685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7" name="Rectangle 7"/>
          <p:cNvSpPr>
            <a:spLocks noChangeArrowheads="1"/>
          </p:cNvSpPr>
          <p:nvPr/>
        </p:nvSpPr>
        <p:spPr bwMode="gray">
          <a:xfrm>
            <a:off x="762000" y="228600"/>
            <a:ext cx="31750" cy="1052513"/>
          </a:xfrm>
          <a:prstGeom prst="rect">
            <a:avLst/>
          </a:prstGeom>
          <a:solidFill>
            <a:schemeClr val="bg2"/>
          </a:soli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8" name="Rectangle 8"/>
          <p:cNvSpPr>
            <a:spLocks noChangeArrowheads="1"/>
          </p:cNvSpPr>
          <p:nvPr/>
        </p:nvSpPr>
        <p:spPr bwMode="gray">
          <a:xfrm>
            <a:off x="442913" y="1019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9" name="Rectangle 9"/>
          <p:cNvSpPr>
            <a:spLocks noGrp="1" noChangeArrowheads="1"/>
          </p:cNvSpPr>
          <p:nvPr>
            <p:ph type="title"/>
          </p:nvPr>
        </p:nvSpPr>
        <p:spPr bwMode="auto">
          <a:xfrm>
            <a:off x="1150938" y="152400"/>
            <a:ext cx="7793037" cy="846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228600" y="1295400"/>
            <a:ext cx="8726488" cy="525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1"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lvl1pPr>
          </a:lstStyle>
          <a:p>
            <a:pPr algn="l">
              <a:spcBef>
                <a:spcPct val="0"/>
              </a:spcBef>
              <a:buClrTx/>
              <a:buSzTx/>
              <a:buFontTx/>
              <a:buNone/>
              <a:defRPr/>
            </a:pPr>
            <a:endParaRPr lang="en-US" altLang="zh-CN">
              <a:solidFill>
                <a:srgbClr val="000000"/>
              </a:solidFill>
              <a:ea typeface="华文新魏" pitchFamily="2" charset="-122"/>
            </a:endParaRPr>
          </a:p>
        </p:txBody>
      </p:sp>
      <p:sp>
        <p:nvSpPr>
          <p:cNvPr id="5132"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lvl1pPr>
          </a:lstStyle>
          <a:p>
            <a:pPr>
              <a:spcBef>
                <a:spcPct val="0"/>
              </a:spcBef>
              <a:buClrTx/>
              <a:buSzTx/>
              <a:buFontTx/>
              <a:buNone/>
              <a:defRPr/>
            </a:pPr>
            <a:endParaRPr lang="en-US" altLang="zh-CN">
              <a:solidFill>
                <a:srgbClr val="000000"/>
              </a:solidFill>
              <a:ea typeface="华文新魏" pitchFamily="2" charset="-122"/>
            </a:endParaRPr>
          </a:p>
        </p:txBody>
      </p:sp>
      <p:sp>
        <p:nvSpPr>
          <p:cNvPr id="5133"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pPr>
              <a:spcBef>
                <a:spcPct val="0"/>
              </a:spcBef>
              <a:buClrTx/>
              <a:buSzTx/>
              <a:buFontTx/>
              <a:buNone/>
              <a:defRPr/>
            </a:pPr>
            <a:fld id="{2BCE95D9-310E-4072-BD63-115E4AB2E00A}" type="slidenum">
              <a:rPr lang="zh-CN" altLang="en-US">
                <a:solidFill>
                  <a:srgbClr val="000000"/>
                </a:solidFill>
                <a:ea typeface="华文新魏" pitchFamily="2" charset="-122"/>
              </a:rPr>
              <a:pPr>
                <a:spcBef>
                  <a:spcPct val="0"/>
                </a:spcBef>
                <a:buClrTx/>
                <a:buSzTx/>
                <a:buFontTx/>
                <a:buNone/>
                <a:defRPr/>
              </a:pPr>
              <a:t>‹#›</a:t>
            </a:fld>
            <a:endParaRPr lang="en-US" altLang="zh-CN">
              <a:solidFill>
                <a:srgbClr val="000000"/>
              </a:solidFill>
              <a:ea typeface="华文新魏" pitchFamily="2" charset="-122"/>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txStyles>
    <p:titleStyle>
      <a:lvl1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2pPr>
      <a:lvl3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3pPr>
      <a:lvl4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4pPr>
      <a:lvl5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5pPr>
      <a:lvl6pPr marL="4572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6pPr>
      <a:lvl7pPr marL="9144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7pPr>
      <a:lvl8pPr marL="13716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8pPr>
      <a:lvl9pPr marL="18288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800080"/>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417513" y="336550"/>
            <a:ext cx="438150" cy="474663"/>
          </a:xfrm>
          <a:prstGeom prst="rect">
            <a:avLst/>
          </a:prstGeom>
          <a:solidFill>
            <a:schemeClr val="accent2"/>
          </a:soli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3" name="Rectangle 3"/>
          <p:cNvSpPr>
            <a:spLocks noChangeArrowheads="1"/>
          </p:cNvSpPr>
          <p:nvPr/>
        </p:nvSpPr>
        <p:spPr bwMode="ltGray">
          <a:xfrm>
            <a:off x="800100" y="336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4" name="Rectangle 4"/>
          <p:cNvSpPr>
            <a:spLocks noChangeArrowheads="1"/>
          </p:cNvSpPr>
          <p:nvPr/>
        </p:nvSpPr>
        <p:spPr bwMode="ltGray">
          <a:xfrm>
            <a:off x="541338" y="758825"/>
            <a:ext cx="422275" cy="474663"/>
          </a:xfrm>
          <a:prstGeom prst="rect">
            <a:avLst/>
          </a:prstGeom>
          <a:solidFill>
            <a:schemeClr val="folHlink"/>
          </a:soli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5" name="Rectangle 5"/>
          <p:cNvSpPr>
            <a:spLocks noChangeArrowheads="1"/>
          </p:cNvSpPr>
          <p:nvPr/>
        </p:nvSpPr>
        <p:spPr bwMode="ltGray">
          <a:xfrm>
            <a:off x="911225" y="758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6" name="Rectangle 6"/>
          <p:cNvSpPr>
            <a:spLocks noChangeArrowheads="1"/>
          </p:cNvSpPr>
          <p:nvPr/>
        </p:nvSpPr>
        <p:spPr bwMode="ltGray">
          <a:xfrm>
            <a:off x="127000" y="685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7" name="Rectangle 7"/>
          <p:cNvSpPr>
            <a:spLocks noChangeArrowheads="1"/>
          </p:cNvSpPr>
          <p:nvPr/>
        </p:nvSpPr>
        <p:spPr bwMode="gray">
          <a:xfrm>
            <a:off x="762000" y="228600"/>
            <a:ext cx="31750" cy="1052513"/>
          </a:xfrm>
          <a:prstGeom prst="rect">
            <a:avLst/>
          </a:prstGeom>
          <a:solidFill>
            <a:schemeClr val="bg2"/>
          </a:soli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8" name="Rectangle 8"/>
          <p:cNvSpPr>
            <a:spLocks noChangeArrowheads="1"/>
          </p:cNvSpPr>
          <p:nvPr/>
        </p:nvSpPr>
        <p:spPr bwMode="gray">
          <a:xfrm>
            <a:off x="442913" y="1019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lang="zh-CN" altLang="en-US" sz="2400">
              <a:solidFill>
                <a:srgbClr val="000000"/>
              </a:solidFill>
              <a:ea typeface="华文新魏" pitchFamily="2" charset="-122"/>
            </a:endParaRPr>
          </a:p>
        </p:txBody>
      </p:sp>
      <p:sp>
        <p:nvSpPr>
          <p:cNvPr id="5129" name="Rectangle 9"/>
          <p:cNvSpPr>
            <a:spLocks noGrp="1" noChangeArrowheads="1"/>
          </p:cNvSpPr>
          <p:nvPr>
            <p:ph type="title"/>
          </p:nvPr>
        </p:nvSpPr>
        <p:spPr bwMode="auto">
          <a:xfrm>
            <a:off x="1150938" y="152400"/>
            <a:ext cx="7793037" cy="846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228600" y="1295400"/>
            <a:ext cx="8726488" cy="525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1"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lvl1pPr>
          </a:lstStyle>
          <a:p>
            <a:pPr algn="l">
              <a:spcBef>
                <a:spcPct val="0"/>
              </a:spcBef>
              <a:buClrTx/>
              <a:buSzTx/>
              <a:buFontTx/>
              <a:buNone/>
              <a:defRPr/>
            </a:pPr>
            <a:endParaRPr lang="en-US" altLang="zh-CN">
              <a:solidFill>
                <a:srgbClr val="000000"/>
              </a:solidFill>
              <a:ea typeface="华文新魏" pitchFamily="2" charset="-122"/>
            </a:endParaRPr>
          </a:p>
        </p:txBody>
      </p:sp>
      <p:sp>
        <p:nvSpPr>
          <p:cNvPr id="5132"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lvl1pPr>
          </a:lstStyle>
          <a:p>
            <a:pPr>
              <a:spcBef>
                <a:spcPct val="0"/>
              </a:spcBef>
              <a:buClrTx/>
              <a:buSzTx/>
              <a:buFontTx/>
              <a:buNone/>
              <a:defRPr/>
            </a:pPr>
            <a:endParaRPr lang="en-US" altLang="zh-CN">
              <a:solidFill>
                <a:srgbClr val="000000"/>
              </a:solidFill>
              <a:ea typeface="华文新魏" pitchFamily="2" charset="-122"/>
            </a:endParaRPr>
          </a:p>
        </p:txBody>
      </p:sp>
      <p:sp>
        <p:nvSpPr>
          <p:cNvPr id="5133"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pPr>
              <a:spcBef>
                <a:spcPct val="0"/>
              </a:spcBef>
              <a:buClrTx/>
              <a:buSzTx/>
              <a:buFontTx/>
              <a:buNone/>
              <a:defRPr/>
            </a:pPr>
            <a:fld id="{2BCE95D9-310E-4072-BD63-115E4AB2E00A}" type="slidenum">
              <a:rPr lang="zh-CN" altLang="en-US">
                <a:solidFill>
                  <a:srgbClr val="000000"/>
                </a:solidFill>
                <a:ea typeface="华文新魏" pitchFamily="2" charset="-122"/>
              </a:rPr>
              <a:pPr>
                <a:spcBef>
                  <a:spcPct val="0"/>
                </a:spcBef>
                <a:buClrTx/>
                <a:buSzTx/>
                <a:buFontTx/>
                <a:buNone/>
                <a:defRPr/>
              </a:pPr>
              <a:t>‹#›</a:t>
            </a:fld>
            <a:endParaRPr lang="en-US" altLang="zh-CN">
              <a:solidFill>
                <a:srgbClr val="000000"/>
              </a:solidFill>
              <a:ea typeface="华文新魏" pitchFamily="2" charset="-122"/>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ransition/>
  <p:txStyles>
    <p:titleStyle>
      <a:lvl1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2pPr>
      <a:lvl3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3pPr>
      <a:lvl4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4pPr>
      <a:lvl5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5pPr>
      <a:lvl6pPr marL="4572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6pPr>
      <a:lvl7pPr marL="9144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7pPr>
      <a:lvl8pPr marL="13716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8pPr>
      <a:lvl9pPr marL="18288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800080"/>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WordArt 2"/>
          <p:cNvSpPr>
            <a:spLocks noChangeArrowheads="1" noChangeShapeType="1" noTextEdit="1"/>
          </p:cNvSpPr>
          <p:nvPr/>
        </p:nvSpPr>
        <p:spPr bwMode="auto">
          <a:xfrm>
            <a:off x="785786" y="2662238"/>
            <a:ext cx="7715304" cy="1266828"/>
          </a:xfrm>
          <a:prstGeom prst="rect">
            <a:avLst/>
          </a:prstGeom>
        </p:spPr>
        <p:txBody>
          <a:bodyPr wrap="none" fromWordArt="1">
            <a:prstTxWarp prst="textPlain">
              <a:avLst>
                <a:gd name="adj" fmla="val 50000"/>
              </a:avLst>
            </a:prstTxWarp>
            <a:scene3d>
              <a:camera prst="orthographicFront"/>
              <a:lightRig rig="threePt" dir="t"/>
            </a:scene3d>
            <a:sp3d extrusionH="57150">
              <a:bevelT w="38100" h="38100" prst="angle"/>
            </a:sp3d>
          </a:bodyPr>
          <a:lstStyle/>
          <a:p>
            <a:pPr algn="l">
              <a:spcBef>
                <a:spcPct val="0"/>
              </a:spcBef>
              <a:buClrTx/>
              <a:buSzTx/>
              <a:buFontTx/>
              <a:buNone/>
              <a:defRPr/>
            </a:pPr>
            <a:r>
              <a:rPr lang="zh-CN" altLang="en-US" sz="3600" kern="10" dirty="0" smtClean="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rgbClr val="E7BB01">
                      <a:satMod val="175000"/>
                      <a:alpha val="40000"/>
                    </a:srgbClr>
                  </a:glow>
                  <a:outerShdw dist="35921" dir="2700000" algn="ctr" rotWithShape="0">
                    <a:srgbClr val="C0C0C0"/>
                  </a:outerShdw>
                  <a:reflection blurRad="6350" stA="50000" endA="300" endPos="50000" dist="60007" dir="5400000" sy="-100000" algn="bl" rotWithShape="0"/>
                </a:effectLst>
                <a:latin typeface="隶书"/>
                <a:ea typeface="隶书"/>
              </a:rPr>
              <a:t>第十章  </a:t>
            </a:r>
            <a:r>
              <a:rPr lang="zh-CN" altLang="en-US" sz="3600" kern="10" dirty="0" smtClean="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rgbClr val="E7BB01">
                      <a:satMod val="175000"/>
                      <a:alpha val="40000"/>
                    </a:srgbClr>
                  </a:glow>
                  <a:outerShdw dist="35921" dir="2700000" algn="ctr" rotWithShape="0">
                    <a:srgbClr val="C0C0C0"/>
                  </a:outerShdw>
                  <a:reflection blurRad="6350" stA="50000" endA="300" endPos="50000" dist="60007" dir="5400000" sy="-100000" algn="bl" rotWithShape="0"/>
                </a:effectLst>
                <a:latin typeface="隶书"/>
                <a:ea typeface="隶书"/>
              </a:rPr>
              <a:t>查询处理</a:t>
            </a:r>
            <a:endParaRPr lang="zh-CN" altLang="en-US" sz="3600" kern="10" dirty="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rgbClr val="E7BB01">
                    <a:satMod val="175000"/>
                    <a:alpha val="40000"/>
                  </a:srgbClr>
                </a:glow>
                <a:outerShdw dist="35921" dir="2700000" algn="ctr" rotWithShape="0">
                  <a:srgbClr val="C0C0C0"/>
                </a:outerShdw>
                <a:reflection blurRad="6350" stA="50000" endA="300" endPos="50000" dist="60007" dir="5400000" sy="-100000" algn="bl" rotWithShape="0"/>
              </a:effectLst>
              <a:latin typeface="French Script MT" pitchFamily="66" charset="0"/>
              <a:ea typeface="隶书"/>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295400" y="1568450"/>
            <a:ext cx="1295400" cy="3581400"/>
            <a:chOff x="432" y="384"/>
            <a:chExt cx="816" cy="2256"/>
          </a:xfrm>
        </p:grpSpPr>
        <p:sp>
          <p:nvSpPr>
            <p:cNvPr id="13350" name="Line 3"/>
            <p:cNvSpPr>
              <a:spLocks noChangeShapeType="1"/>
            </p:cNvSpPr>
            <p:nvPr/>
          </p:nvSpPr>
          <p:spPr bwMode="auto">
            <a:xfrm>
              <a:off x="432" y="384"/>
              <a:ext cx="816" cy="0"/>
            </a:xfrm>
            <a:prstGeom prst="line">
              <a:avLst/>
            </a:prstGeom>
            <a:noFill/>
            <a:ln w="9525">
              <a:solidFill>
                <a:schemeClr val="tx1"/>
              </a:solidFill>
              <a:round/>
              <a:headEnd/>
              <a:tailEnd/>
            </a:ln>
          </p:spPr>
          <p:txBody>
            <a:bodyPr wrap="none" anchor="ctr"/>
            <a:lstStyle/>
            <a:p>
              <a:endParaRPr lang="zh-CN" altLang="en-US"/>
            </a:p>
          </p:txBody>
        </p:sp>
        <p:sp>
          <p:nvSpPr>
            <p:cNvPr id="13351" name="Line 4"/>
            <p:cNvSpPr>
              <a:spLocks noChangeShapeType="1"/>
            </p:cNvSpPr>
            <p:nvPr/>
          </p:nvSpPr>
          <p:spPr bwMode="auto">
            <a:xfrm>
              <a:off x="432" y="720"/>
              <a:ext cx="816" cy="0"/>
            </a:xfrm>
            <a:prstGeom prst="line">
              <a:avLst/>
            </a:prstGeom>
            <a:noFill/>
            <a:ln w="9525">
              <a:solidFill>
                <a:schemeClr val="tx1"/>
              </a:solidFill>
              <a:round/>
              <a:headEnd/>
              <a:tailEnd/>
            </a:ln>
          </p:spPr>
          <p:txBody>
            <a:bodyPr wrap="none" anchor="ctr"/>
            <a:lstStyle/>
            <a:p>
              <a:endParaRPr lang="zh-CN" altLang="en-US"/>
            </a:p>
          </p:txBody>
        </p:sp>
        <p:sp>
          <p:nvSpPr>
            <p:cNvPr id="13352" name="Line 5"/>
            <p:cNvSpPr>
              <a:spLocks noChangeShapeType="1"/>
            </p:cNvSpPr>
            <p:nvPr/>
          </p:nvSpPr>
          <p:spPr bwMode="auto">
            <a:xfrm>
              <a:off x="432" y="384"/>
              <a:ext cx="0" cy="2256"/>
            </a:xfrm>
            <a:prstGeom prst="line">
              <a:avLst/>
            </a:prstGeom>
            <a:noFill/>
            <a:ln w="9525">
              <a:solidFill>
                <a:schemeClr val="tx1"/>
              </a:solidFill>
              <a:round/>
              <a:headEnd/>
              <a:tailEnd/>
            </a:ln>
          </p:spPr>
          <p:txBody>
            <a:bodyPr wrap="none" anchor="ctr"/>
            <a:lstStyle/>
            <a:p>
              <a:endParaRPr lang="zh-CN" altLang="en-US"/>
            </a:p>
          </p:txBody>
        </p:sp>
        <p:sp>
          <p:nvSpPr>
            <p:cNvPr id="13353" name="Line 6"/>
            <p:cNvSpPr>
              <a:spLocks noChangeShapeType="1"/>
            </p:cNvSpPr>
            <p:nvPr/>
          </p:nvSpPr>
          <p:spPr bwMode="auto">
            <a:xfrm>
              <a:off x="1248" y="384"/>
              <a:ext cx="0" cy="2256"/>
            </a:xfrm>
            <a:prstGeom prst="line">
              <a:avLst/>
            </a:prstGeom>
            <a:noFill/>
            <a:ln w="9525">
              <a:solidFill>
                <a:schemeClr val="tx1"/>
              </a:solidFill>
              <a:round/>
              <a:headEnd/>
              <a:tailEnd/>
            </a:ln>
          </p:spPr>
          <p:txBody>
            <a:bodyPr wrap="none" anchor="ctr"/>
            <a:lstStyle/>
            <a:p>
              <a:endParaRPr lang="zh-CN" altLang="en-US"/>
            </a:p>
          </p:txBody>
        </p:sp>
        <p:sp>
          <p:nvSpPr>
            <p:cNvPr id="13354" name="Line 7"/>
            <p:cNvSpPr>
              <a:spLocks noChangeShapeType="1"/>
            </p:cNvSpPr>
            <p:nvPr/>
          </p:nvSpPr>
          <p:spPr bwMode="auto">
            <a:xfrm>
              <a:off x="720" y="384"/>
              <a:ext cx="0" cy="2256"/>
            </a:xfrm>
            <a:prstGeom prst="line">
              <a:avLst/>
            </a:prstGeom>
            <a:noFill/>
            <a:ln w="9525">
              <a:solidFill>
                <a:schemeClr val="tx1"/>
              </a:solidFill>
              <a:round/>
              <a:headEnd/>
              <a:tailEnd/>
            </a:ln>
          </p:spPr>
          <p:txBody>
            <a:bodyPr wrap="none" anchor="ctr"/>
            <a:lstStyle/>
            <a:p>
              <a:endParaRPr lang="zh-CN" altLang="en-US"/>
            </a:p>
          </p:txBody>
        </p:sp>
        <p:sp>
          <p:nvSpPr>
            <p:cNvPr id="13355" name="Line 8"/>
            <p:cNvSpPr>
              <a:spLocks noChangeShapeType="1"/>
            </p:cNvSpPr>
            <p:nvPr/>
          </p:nvSpPr>
          <p:spPr bwMode="auto">
            <a:xfrm>
              <a:off x="960" y="384"/>
              <a:ext cx="0" cy="2256"/>
            </a:xfrm>
            <a:prstGeom prst="line">
              <a:avLst/>
            </a:prstGeom>
            <a:noFill/>
            <a:ln w="9525">
              <a:solidFill>
                <a:schemeClr val="tx1"/>
              </a:solidFill>
              <a:round/>
              <a:headEnd/>
              <a:tailEnd/>
            </a:ln>
          </p:spPr>
          <p:txBody>
            <a:bodyPr wrap="none" anchor="ctr"/>
            <a:lstStyle/>
            <a:p>
              <a:endParaRPr lang="zh-CN" altLang="en-US"/>
            </a:p>
          </p:txBody>
        </p:sp>
      </p:grpSp>
      <p:sp>
        <p:nvSpPr>
          <p:cNvPr id="13315" name="Line 10"/>
          <p:cNvSpPr>
            <a:spLocks noChangeShapeType="1"/>
          </p:cNvSpPr>
          <p:nvPr/>
        </p:nvSpPr>
        <p:spPr bwMode="auto">
          <a:xfrm>
            <a:off x="6324600" y="1644650"/>
            <a:ext cx="1295400" cy="0"/>
          </a:xfrm>
          <a:prstGeom prst="line">
            <a:avLst/>
          </a:prstGeom>
          <a:noFill/>
          <a:ln w="9525">
            <a:solidFill>
              <a:schemeClr val="tx1"/>
            </a:solidFill>
            <a:round/>
            <a:headEnd/>
            <a:tailEnd/>
          </a:ln>
        </p:spPr>
        <p:txBody>
          <a:bodyPr wrap="none" anchor="ctr"/>
          <a:lstStyle/>
          <a:p>
            <a:endParaRPr lang="zh-CN" altLang="en-US"/>
          </a:p>
        </p:txBody>
      </p:sp>
      <p:sp>
        <p:nvSpPr>
          <p:cNvPr id="13316" name="Line 11"/>
          <p:cNvSpPr>
            <a:spLocks noChangeShapeType="1"/>
          </p:cNvSpPr>
          <p:nvPr/>
        </p:nvSpPr>
        <p:spPr bwMode="auto">
          <a:xfrm>
            <a:off x="6324600" y="2101850"/>
            <a:ext cx="1295400" cy="0"/>
          </a:xfrm>
          <a:prstGeom prst="line">
            <a:avLst/>
          </a:prstGeom>
          <a:noFill/>
          <a:ln w="9525">
            <a:solidFill>
              <a:schemeClr val="tx1"/>
            </a:solidFill>
            <a:round/>
            <a:headEnd/>
            <a:tailEnd/>
          </a:ln>
        </p:spPr>
        <p:txBody>
          <a:bodyPr wrap="none" anchor="ctr"/>
          <a:lstStyle/>
          <a:p>
            <a:endParaRPr lang="zh-CN" altLang="en-US"/>
          </a:p>
        </p:txBody>
      </p:sp>
      <p:sp>
        <p:nvSpPr>
          <p:cNvPr id="13317" name="Line 12"/>
          <p:cNvSpPr>
            <a:spLocks noChangeShapeType="1"/>
          </p:cNvSpPr>
          <p:nvPr/>
        </p:nvSpPr>
        <p:spPr bwMode="auto">
          <a:xfrm>
            <a:off x="6324600" y="1644650"/>
            <a:ext cx="0" cy="3581400"/>
          </a:xfrm>
          <a:prstGeom prst="line">
            <a:avLst/>
          </a:prstGeom>
          <a:noFill/>
          <a:ln w="9525">
            <a:solidFill>
              <a:schemeClr val="tx1"/>
            </a:solidFill>
            <a:round/>
            <a:headEnd/>
            <a:tailEnd/>
          </a:ln>
        </p:spPr>
        <p:txBody>
          <a:bodyPr wrap="none" anchor="ctr"/>
          <a:lstStyle/>
          <a:p>
            <a:endParaRPr lang="zh-CN" altLang="en-US"/>
          </a:p>
        </p:txBody>
      </p:sp>
      <p:sp>
        <p:nvSpPr>
          <p:cNvPr id="13318" name="Line 13"/>
          <p:cNvSpPr>
            <a:spLocks noChangeShapeType="1"/>
          </p:cNvSpPr>
          <p:nvPr/>
        </p:nvSpPr>
        <p:spPr bwMode="auto">
          <a:xfrm>
            <a:off x="7620000" y="1644650"/>
            <a:ext cx="0" cy="3581400"/>
          </a:xfrm>
          <a:prstGeom prst="line">
            <a:avLst/>
          </a:prstGeom>
          <a:noFill/>
          <a:ln w="9525">
            <a:solidFill>
              <a:schemeClr val="tx1"/>
            </a:solidFill>
            <a:round/>
            <a:headEnd/>
            <a:tailEnd/>
          </a:ln>
        </p:spPr>
        <p:txBody>
          <a:bodyPr wrap="none" anchor="ctr"/>
          <a:lstStyle/>
          <a:p>
            <a:endParaRPr lang="zh-CN" altLang="en-US"/>
          </a:p>
        </p:txBody>
      </p:sp>
      <p:sp>
        <p:nvSpPr>
          <p:cNvPr id="13319" name="Line 14"/>
          <p:cNvSpPr>
            <a:spLocks noChangeShapeType="1"/>
          </p:cNvSpPr>
          <p:nvPr/>
        </p:nvSpPr>
        <p:spPr bwMode="auto">
          <a:xfrm>
            <a:off x="6781800" y="1644650"/>
            <a:ext cx="0" cy="3581400"/>
          </a:xfrm>
          <a:prstGeom prst="line">
            <a:avLst/>
          </a:prstGeom>
          <a:noFill/>
          <a:ln w="9525">
            <a:solidFill>
              <a:schemeClr val="tx1"/>
            </a:solidFill>
            <a:round/>
            <a:headEnd/>
            <a:tailEnd/>
          </a:ln>
        </p:spPr>
        <p:txBody>
          <a:bodyPr wrap="none" anchor="ctr"/>
          <a:lstStyle/>
          <a:p>
            <a:endParaRPr lang="zh-CN" altLang="en-US"/>
          </a:p>
        </p:txBody>
      </p:sp>
      <p:sp>
        <p:nvSpPr>
          <p:cNvPr id="13320" name="Line 15"/>
          <p:cNvSpPr>
            <a:spLocks noChangeShapeType="1"/>
          </p:cNvSpPr>
          <p:nvPr/>
        </p:nvSpPr>
        <p:spPr bwMode="auto">
          <a:xfrm>
            <a:off x="7162800" y="1644650"/>
            <a:ext cx="0" cy="3581400"/>
          </a:xfrm>
          <a:prstGeom prst="line">
            <a:avLst/>
          </a:prstGeom>
          <a:noFill/>
          <a:ln w="9525">
            <a:solidFill>
              <a:schemeClr val="tx1"/>
            </a:solidFill>
            <a:round/>
            <a:headEnd/>
            <a:tailEnd/>
          </a:ln>
        </p:spPr>
        <p:txBody>
          <a:bodyPr wrap="none" anchor="ctr"/>
          <a:lstStyle/>
          <a:p>
            <a:endParaRPr lang="zh-CN" altLang="en-US"/>
          </a:p>
        </p:txBody>
      </p:sp>
      <p:sp>
        <p:nvSpPr>
          <p:cNvPr id="13321" name="Text Box 16"/>
          <p:cNvSpPr txBox="1">
            <a:spLocks noChangeArrowheads="1"/>
          </p:cNvSpPr>
          <p:nvPr/>
        </p:nvSpPr>
        <p:spPr bwMode="auto">
          <a:xfrm>
            <a:off x="1371600" y="1009650"/>
            <a:ext cx="6170613" cy="4384675"/>
          </a:xfrm>
          <a:prstGeom prst="rect">
            <a:avLst/>
          </a:prstGeom>
          <a:noFill/>
          <a:ln w="9525">
            <a:noFill/>
            <a:miter lim="800000"/>
            <a:headEnd/>
            <a:tailEnd/>
          </a:ln>
        </p:spPr>
        <p:txBody>
          <a:bodyPr wrap="none" anchor="ctr">
            <a:spAutoFit/>
          </a:bodyPr>
          <a:lstStyle/>
          <a:p>
            <a:pPr>
              <a:spcBef>
                <a:spcPct val="50000"/>
              </a:spcBef>
            </a:pPr>
            <a:r>
              <a:rPr lang="zh-CN" altLang="en-US" sz="2400">
                <a:latin typeface="Tahoma" pitchFamily="34" charset="0"/>
                <a:ea typeface="宋体" charset="-122"/>
              </a:rPr>
              <a:t>   </a:t>
            </a:r>
            <a:r>
              <a:rPr lang="en-US" altLang="zh-CN" sz="2400">
                <a:latin typeface="Tahoma" pitchFamily="34" charset="0"/>
                <a:ea typeface="宋体" charset="-122"/>
              </a:rPr>
              <a:t>R					        S</a:t>
            </a:r>
          </a:p>
          <a:p>
            <a:pPr>
              <a:spcBef>
                <a:spcPct val="50000"/>
              </a:spcBef>
            </a:pPr>
            <a:r>
              <a:rPr lang="en-US" altLang="zh-CN" sz="2400">
                <a:latin typeface="Tahoma" pitchFamily="34" charset="0"/>
                <a:ea typeface="宋体" charset="-122"/>
              </a:rPr>
              <a:t>A  B  C	</a:t>
            </a:r>
            <a:r>
              <a:rPr lang="en-US" altLang="zh-CN" sz="2800">
                <a:latin typeface="Tahoma" pitchFamily="34" charset="0"/>
                <a:ea typeface="宋体" charset="-122"/>
                <a:sym typeface="Symbol" pitchFamily="18" charset="2"/>
              </a:rPr>
              <a:t>			    </a:t>
            </a:r>
            <a:r>
              <a:rPr lang="en-US" altLang="zh-CN" sz="2400">
                <a:latin typeface="Tahoma" pitchFamily="34" charset="0"/>
                <a:ea typeface="宋体" charset="-122"/>
                <a:sym typeface="Symbol" pitchFamily="18" charset="2"/>
              </a:rPr>
              <a:t>C  D  E</a:t>
            </a:r>
          </a:p>
          <a:p>
            <a:pPr>
              <a:spcBef>
                <a:spcPct val="50000"/>
              </a:spcBef>
            </a:pPr>
            <a:r>
              <a:rPr lang="en-US" altLang="zh-CN" sz="2400">
                <a:latin typeface="Tahoma" pitchFamily="34" charset="0"/>
                <a:ea typeface="宋体" charset="-122"/>
                <a:sym typeface="Symbol" pitchFamily="18" charset="2"/>
              </a:rPr>
              <a:t>a  1  10             			    10  x  2</a:t>
            </a:r>
          </a:p>
          <a:p>
            <a:pPr>
              <a:spcBef>
                <a:spcPct val="50000"/>
              </a:spcBef>
            </a:pPr>
            <a:r>
              <a:rPr lang="en-US" altLang="zh-CN" sz="2400">
                <a:latin typeface="Tahoma" pitchFamily="34" charset="0"/>
                <a:ea typeface="宋体" charset="-122"/>
                <a:sym typeface="Symbol" pitchFamily="18" charset="2"/>
              </a:rPr>
              <a:t>b  1  20				    20  y  2</a:t>
            </a:r>
          </a:p>
          <a:p>
            <a:pPr>
              <a:spcBef>
                <a:spcPct val="50000"/>
              </a:spcBef>
            </a:pPr>
            <a:r>
              <a:rPr lang="en-US" altLang="zh-CN" sz="2400">
                <a:latin typeface="Tahoma" pitchFamily="34" charset="0"/>
                <a:ea typeface="宋体" charset="-122"/>
                <a:sym typeface="Symbol" pitchFamily="18" charset="2"/>
              </a:rPr>
              <a:t>c  2  10		       		    30  z  2</a:t>
            </a:r>
          </a:p>
          <a:p>
            <a:pPr>
              <a:spcBef>
                <a:spcPct val="50000"/>
              </a:spcBef>
            </a:pPr>
            <a:r>
              <a:rPr lang="en-US" altLang="zh-CN" sz="2400">
                <a:latin typeface="Tahoma" pitchFamily="34" charset="0"/>
                <a:ea typeface="宋体" charset="-122"/>
                <a:sym typeface="Symbol" pitchFamily="18" charset="2"/>
              </a:rPr>
              <a:t>d  2  35		       		    40  x  1</a:t>
            </a:r>
          </a:p>
          <a:p>
            <a:pPr>
              <a:spcBef>
                <a:spcPct val="50000"/>
              </a:spcBef>
            </a:pPr>
            <a:r>
              <a:rPr lang="en-US" altLang="zh-CN" sz="2400">
                <a:latin typeface="Tahoma" pitchFamily="34" charset="0"/>
                <a:ea typeface="宋体" charset="-122"/>
                <a:sym typeface="Symbol" pitchFamily="18" charset="2"/>
              </a:rPr>
              <a:t>e  3  45                                         50  y  3</a:t>
            </a:r>
          </a:p>
          <a:p>
            <a:pPr>
              <a:spcBef>
                <a:spcPct val="50000"/>
              </a:spcBef>
            </a:pPr>
            <a:r>
              <a:rPr lang="en-US" altLang="zh-CN" sz="2400">
                <a:latin typeface="Tahoma" pitchFamily="34" charset="0"/>
                <a:ea typeface="宋体" charset="-122"/>
                <a:sym typeface="Symbol" pitchFamily="18" charset="2"/>
              </a:rPr>
              <a:t>	</a:t>
            </a:r>
            <a:endParaRPr lang="en-US" altLang="zh-CN" sz="2800">
              <a:latin typeface="Symbol" pitchFamily="18" charset="2"/>
              <a:ea typeface="宋体" charset="-122"/>
              <a:sym typeface="Symbol" pitchFamily="18" charset="2"/>
            </a:endParaRPr>
          </a:p>
        </p:txBody>
      </p:sp>
      <p:sp>
        <p:nvSpPr>
          <p:cNvPr id="13322" name="AutoShape 17"/>
          <p:cNvSpPr>
            <a:spLocks noChangeArrowheads="1"/>
          </p:cNvSpPr>
          <p:nvPr/>
        </p:nvSpPr>
        <p:spPr bwMode="auto">
          <a:xfrm rot="2475661">
            <a:off x="5334000" y="1568450"/>
            <a:ext cx="609600" cy="685800"/>
          </a:xfrm>
          <a:prstGeom prst="rtTriangle">
            <a:avLst/>
          </a:prstGeom>
          <a:solidFill>
            <a:schemeClr val="bg1"/>
          </a:solidFill>
          <a:ln w="9525">
            <a:solidFill>
              <a:schemeClr val="tx1"/>
            </a:solidFill>
            <a:miter lim="800000"/>
            <a:headEnd/>
            <a:tailEnd/>
          </a:ln>
        </p:spPr>
        <p:txBody>
          <a:bodyPr wrap="none" anchor="ctr"/>
          <a:lstStyle/>
          <a:p>
            <a:endParaRPr lang="zh-CN" altLang="en-US"/>
          </a:p>
        </p:txBody>
      </p:sp>
      <p:sp>
        <p:nvSpPr>
          <p:cNvPr id="13323" name="AutoShape 18"/>
          <p:cNvSpPr>
            <a:spLocks noChangeArrowheads="1"/>
          </p:cNvSpPr>
          <p:nvPr/>
        </p:nvSpPr>
        <p:spPr bwMode="auto">
          <a:xfrm rot="19124339" flipH="1">
            <a:off x="2895600" y="1644650"/>
            <a:ext cx="609600" cy="685800"/>
          </a:xfrm>
          <a:prstGeom prst="rtTriangle">
            <a:avLst/>
          </a:prstGeom>
          <a:solidFill>
            <a:schemeClr val="bg1"/>
          </a:solidFill>
          <a:ln w="9525">
            <a:solidFill>
              <a:schemeClr val="tx1"/>
            </a:solidFill>
            <a:miter lim="800000"/>
            <a:headEnd/>
            <a:tailEnd/>
          </a:ln>
        </p:spPr>
        <p:txBody>
          <a:bodyPr wrap="none" anchor="ctr"/>
          <a:lstStyle/>
          <a:p>
            <a:pPr algn="ctr"/>
            <a:endParaRPr lang="zh-CN" altLang="en-US" sz="2400">
              <a:latin typeface="Times New Roman" pitchFamily="18" charset="0"/>
              <a:ea typeface="宋体" charset="-122"/>
            </a:endParaRPr>
          </a:p>
        </p:txBody>
      </p:sp>
      <p:sp>
        <p:nvSpPr>
          <p:cNvPr id="13324" name="Text Box 19"/>
          <p:cNvSpPr txBox="1">
            <a:spLocks noChangeArrowheads="1"/>
          </p:cNvSpPr>
          <p:nvPr/>
        </p:nvSpPr>
        <p:spPr bwMode="auto">
          <a:xfrm>
            <a:off x="3505200" y="1339850"/>
            <a:ext cx="404813" cy="457200"/>
          </a:xfrm>
          <a:prstGeom prst="rect">
            <a:avLst/>
          </a:prstGeom>
          <a:noFill/>
          <a:ln w="9525">
            <a:noFill/>
            <a:miter lim="800000"/>
            <a:headEnd/>
            <a:tailEnd/>
          </a:ln>
        </p:spPr>
        <p:txBody>
          <a:bodyPr wrap="none" anchor="ctr">
            <a:spAutoFit/>
          </a:bodyPr>
          <a:lstStyle/>
          <a:p>
            <a:pPr algn="ctr">
              <a:spcBef>
                <a:spcPct val="50000"/>
              </a:spcBef>
            </a:pPr>
            <a:r>
              <a:rPr lang="en-US" altLang="zh-CN" sz="2400" b="1">
                <a:latin typeface="Times New Roman" pitchFamily="18" charset="0"/>
                <a:ea typeface="宋体" charset="-122"/>
              </a:rPr>
              <a:t>A</a:t>
            </a:r>
            <a:endParaRPr lang="en-US" altLang="zh-CN" sz="2400">
              <a:latin typeface="Times New Roman" pitchFamily="18" charset="0"/>
              <a:ea typeface="宋体" charset="-122"/>
            </a:endParaRPr>
          </a:p>
        </p:txBody>
      </p:sp>
      <p:sp>
        <p:nvSpPr>
          <p:cNvPr id="13325" name="Text Box 20"/>
          <p:cNvSpPr txBox="1">
            <a:spLocks noChangeArrowheads="1"/>
          </p:cNvSpPr>
          <p:nvPr/>
        </p:nvSpPr>
        <p:spPr bwMode="auto">
          <a:xfrm>
            <a:off x="4876800" y="1339850"/>
            <a:ext cx="404813" cy="457200"/>
          </a:xfrm>
          <a:prstGeom prst="rect">
            <a:avLst/>
          </a:prstGeom>
          <a:noFill/>
          <a:ln w="9525">
            <a:noFill/>
            <a:miter lim="800000"/>
            <a:headEnd/>
            <a:tailEnd/>
          </a:ln>
        </p:spPr>
        <p:txBody>
          <a:bodyPr wrap="none" anchor="ctr">
            <a:spAutoFit/>
          </a:bodyPr>
          <a:lstStyle/>
          <a:p>
            <a:pPr algn="ctr">
              <a:spcBef>
                <a:spcPct val="50000"/>
              </a:spcBef>
            </a:pPr>
            <a:r>
              <a:rPr lang="en-US" altLang="zh-CN" sz="2400" b="1">
                <a:latin typeface="Times New Roman" pitchFamily="18" charset="0"/>
                <a:ea typeface="宋体" charset="-122"/>
              </a:rPr>
              <a:t>C</a:t>
            </a:r>
            <a:endParaRPr lang="en-US" altLang="zh-CN" sz="2400">
              <a:latin typeface="Times New Roman" pitchFamily="18" charset="0"/>
              <a:ea typeface="宋体" charset="-122"/>
            </a:endParaRPr>
          </a:p>
        </p:txBody>
      </p:sp>
      <p:sp>
        <p:nvSpPr>
          <p:cNvPr id="13326" name="Text Box 21"/>
          <p:cNvSpPr txBox="1">
            <a:spLocks noChangeArrowheads="1"/>
          </p:cNvSpPr>
          <p:nvPr/>
        </p:nvSpPr>
        <p:spPr bwMode="auto">
          <a:xfrm>
            <a:off x="3200400" y="1720850"/>
            <a:ext cx="400050" cy="457200"/>
          </a:xfrm>
          <a:prstGeom prst="rect">
            <a:avLst/>
          </a:prstGeom>
          <a:noFill/>
          <a:ln w="9525">
            <a:noFill/>
            <a:miter lim="800000"/>
            <a:headEnd/>
            <a:tailEnd/>
          </a:ln>
        </p:spPr>
        <p:txBody>
          <a:bodyPr wrap="none" anchor="ctr">
            <a:spAutoFit/>
          </a:bodyPr>
          <a:lstStyle/>
          <a:p>
            <a:pPr algn="ctr">
              <a:spcBef>
                <a:spcPct val="50000"/>
              </a:spcBef>
            </a:pPr>
            <a:r>
              <a:rPr lang="en-US" altLang="zh-CN" sz="2400">
                <a:latin typeface="Times New Roman" pitchFamily="18" charset="0"/>
                <a:ea typeface="宋体" charset="-122"/>
              </a:rPr>
              <a:t>I</a:t>
            </a:r>
            <a:r>
              <a:rPr lang="en-US" altLang="zh-CN" sz="1800">
                <a:latin typeface="Times New Roman" pitchFamily="18" charset="0"/>
                <a:ea typeface="宋体" charset="-122"/>
              </a:rPr>
              <a:t>1</a:t>
            </a:r>
            <a:endParaRPr lang="en-US" altLang="zh-CN" sz="2400">
              <a:latin typeface="Times New Roman" pitchFamily="18" charset="0"/>
              <a:ea typeface="宋体" charset="-122"/>
            </a:endParaRPr>
          </a:p>
        </p:txBody>
      </p:sp>
      <p:sp>
        <p:nvSpPr>
          <p:cNvPr id="13327" name="Text Box 22"/>
          <p:cNvSpPr txBox="1">
            <a:spLocks noChangeArrowheads="1"/>
          </p:cNvSpPr>
          <p:nvPr/>
        </p:nvSpPr>
        <p:spPr bwMode="auto">
          <a:xfrm>
            <a:off x="5257800" y="1720850"/>
            <a:ext cx="400050" cy="457200"/>
          </a:xfrm>
          <a:prstGeom prst="rect">
            <a:avLst/>
          </a:prstGeom>
          <a:noFill/>
          <a:ln w="9525">
            <a:noFill/>
            <a:miter lim="800000"/>
            <a:headEnd/>
            <a:tailEnd/>
          </a:ln>
        </p:spPr>
        <p:txBody>
          <a:bodyPr wrap="none" anchor="ctr">
            <a:spAutoFit/>
          </a:bodyPr>
          <a:lstStyle/>
          <a:p>
            <a:pPr algn="ctr">
              <a:spcBef>
                <a:spcPct val="50000"/>
              </a:spcBef>
            </a:pPr>
            <a:r>
              <a:rPr lang="en-US" altLang="zh-CN" sz="2400">
                <a:latin typeface="Times New Roman" pitchFamily="18" charset="0"/>
                <a:ea typeface="宋体" charset="-122"/>
              </a:rPr>
              <a:t>I</a:t>
            </a:r>
            <a:r>
              <a:rPr lang="en-US" altLang="zh-CN" sz="1800">
                <a:latin typeface="Times New Roman" pitchFamily="18" charset="0"/>
                <a:ea typeface="宋体" charset="-122"/>
              </a:rPr>
              <a:t>2</a:t>
            </a:r>
            <a:endParaRPr lang="en-US" altLang="zh-CN" sz="2400">
              <a:latin typeface="Times New Roman" pitchFamily="18" charset="0"/>
              <a:ea typeface="宋体" charset="-122"/>
            </a:endParaRPr>
          </a:p>
        </p:txBody>
      </p:sp>
      <p:sp>
        <p:nvSpPr>
          <p:cNvPr id="13328" name="Line 23"/>
          <p:cNvSpPr>
            <a:spLocks noChangeShapeType="1"/>
          </p:cNvSpPr>
          <p:nvPr/>
        </p:nvSpPr>
        <p:spPr bwMode="auto">
          <a:xfrm>
            <a:off x="3657600" y="2025650"/>
            <a:ext cx="228600" cy="0"/>
          </a:xfrm>
          <a:prstGeom prst="line">
            <a:avLst/>
          </a:prstGeom>
          <a:noFill/>
          <a:ln w="9525">
            <a:solidFill>
              <a:schemeClr val="tx1"/>
            </a:solidFill>
            <a:round/>
            <a:headEnd/>
            <a:tailEnd/>
          </a:ln>
        </p:spPr>
        <p:txBody>
          <a:bodyPr wrap="none" anchor="ctr"/>
          <a:lstStyle/>
          <a:p>
            <a:endParaRPr lang="zh-CN" altLang="en-US"/>
          </a:p>
        </p:txBody>
      </p:sp>
      <p:sp>
        <p:nvSpPr>
          <p:cNvPr id="13329" name="Line 24"/>
          <p:cNvSpPr>
            <a:spLocks noChangeShapeType="1"/>
          </p:cNvSpPr>
          <p:nvPr/>
        </p:nvSpPr>
        <p:spPr bwMode="auto">
          <a:xfrm>
            <a:off x="4953000" y="1949450"/>
            <a:ext cx="228600" cy="0"/>
          </a:xfrm>
          <a:prstGeom prst="line">
            <a:avLst/>
          </a:prstGeom>
          <a:noFill/>
          <a:ln w="9525">
            <a:solidFill>
              <a:schemeClr val="tx1"/>
            </a:solidFill>
            <a:round/>
            <a:headEnd/>
            <a:tailEnd/>
          </a:ln>
        </p:spPr>
        <p:txBody>
          <a:bodyPr wrap="none" anchor="ctr"/>
          <a:lstStyle/>
          <a:p>
            <a:endParaRPr lang="zh-CN" altLang="en-US"/>
          </a:p>
        </p:txBody>
      </p:sp>
      <p:sp>
        <p:nvSpPr>
          <p:cNvPr id="13330" name="Line 25"/>
          <p:cNvSpPr>
            <a:spLocks noChangeShapeType="1"/>
          </p:cNvSpPr>
          <p:nvPr/>
        </p:nvSpPr>
        <p:spPr bwMode="auto">
          <a:xfrm flipH="1">
            <a:off x="2667000" y="2025650"/>
            <a:ext cx="3048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331" name="Line 26"/>
          <p:cNvSpPr>
            <a:spLocks noChangeShapeType="1"/>
          </p:cNvSpPr>
          <p:nvPr/>
        </p:nvSpPr>
        <p:spPr bwMode="auto">
          <a:xfrm>
            <a:off x="5715000" y="2025650"/>
            <a:ext cx="457200" cy="0"/>
          </a:xfrm>
          <a:prstGeom prst="line">
            <a:avLst/>
          </a:prstGeom>
          <a:noFill/>
          <a:ln w="9525">
            <a:solidFill>
              <a:schemeClr val="tx1"/>
            </a:solidFill>
            <a:round/>
            <a:headEnd/>
            <a:tailEnd type="triangle" w="med" len="med"/>
          </a:ln>
        </p:spPr>
        <p:txBody>
          <a:bodyPr wrap="none" anchor="ctr"/>
          <a:lstStyle/>
          <a:p>
            <a:endParaRPr lang="zh-CN" altLang="en-US"/>
          </a:p>
        </p:txBody>
      </p:sp>
      <p:grpSp>
        <p:nvGrpSpPr>
          <p:cNvPr id="3" name="Group 41"/>
          <p:cNvGrpSpPr>
            <a:grpSpLocks/>
          </p:cNvGrpSpPr>
          <p:nvPr/>
        </p:nvGrpSpPr>
        <p:grpSpPr bwMode="auto">
          <a:xfrm>
            <a:off x="2895600" y="1314450"/>
            <a:ext cx="1601788" cy="1676400"/>
            <a:chOff x="1824" y="432"/>
            <a:chExt cx="1009" cy="1056"/>
          </a:xfrm>
        </p:grpSpPr>
        <p:sp>
          <p:nvSpPr>
            <p:cNvPr id="13347" name="Text Box 27"/>
            <p:cNvSpPr txBox="1">
              <a:spLocks noChangeArrowheads="1"/>
            </p:cNvSpPr>
            <p:nvPr/>
          </p:nvSpPr>
          <p:spPr bwMode="auto">
            <a:xfrm>
              <a:off x="2334" y="432"/>
              <a:ext cx="499" cy="288"/>
            </a:xfrm>
            <a:prstGeom prst="rect">
              <a:avLst/>
            </a:prstGeom>
            <a:noFill/>
            <a:ln w="9525">
              <a:noFill/>
              <a:miter lim="800000"/>
              <a:headEnd/>
              <a:tailEnd/>
            </a:ln>
          </p:spPr>
          <p:txBody>
            <a:bodyPr wrap="none" anchor="ctr">
              <a:spAutoFit/>
            </a:bodyPr>
            <a:lstStyle/>
            <a:p>
              <a:pPr algn="ctr"/>
              <a:r>
                <a:rPr lang="en-US" altLang="zh-CN" sz="2400">
                  <a:solidFill>
                    <a:srgbClr val="FF0000"/>
                  </a:solidFill>
                  <a:latin typeface="Tahoma" pitchFamily="34" charset="0"/>
                  <a:ea typeface="宋体" charset="-122"/>
                </a:rPr>
                <a:t>=“c”</a:t>
              </a:r>
              <a:endParaRPr lang="en-US" altLang="zh-CN" sz="2400">
                <a:latin typeface="Tahoma" pitchFamily="34" charset="0"/>
                <a:ea typeface="宋体" charset="-122"/>
              </a:endParaRPr>
            </a:p>
          </p:txBody>
        </p:sp>
        <p:sp>
          <p:nvSpPr>
            <p:cNvPr id="13348" name="Text Box 28"/>
            <p:cNvSpPr txBox="1">
              <a:spLocks noChangeArrowheads="1"/>
            </p:cNvSpPr>
            <p:nvPr/>
          </p:nvSpPr>
          <p:spPr bwMode="auto">
            <a:xfrm>
              <a:off x="1824" y="1200"/>
              <a:ext cx="916" cy="288"/>
            </a:xfrm>
            <a:prstGeom prst="rect">
              <a:avLst/>
            </a:prstGeom>
            <a:noFill/>
            <a:ln w="9525">
              <a:noFill/>
              <a:miter lim="800000"/>
              <a:headEnd/>
              <a:tailEnd/>
            </a:ln>
          </p:spPr>
          <p:txBody>
            <a:bodyPr wrap="none" anchor="ctr">
              <a:spAutoFit/>
            </a:bodyPr>
            <a:lstStyle/>
            <a:p>
              <a:pPr algn="ctr"/>
              <a:r>
                <a:rPr lang="en-US" altLang="zh-CN" sz="2400">
                  <a:solidFill>
                    <a:srgbClr val="FF0000"/>
                  </a:solidFill>
                  <a:latin typeface="Tahoma" pitchFamily="34" charset="0"/>
                  <a:ea typeface="宋体" charset="-122"/>
                </a:rPr>
                <a:t>&lt;c,2,10&gt;</a:t>
              </a:r>
              <a:endParaRPr lang="en-US" altLang="zh-CN" sz="2400">
                <a:latin typeface="Tahoma" pitchFamily="34" charset="0"/>
                <a:ea typeface="宋体" charset="-122"/>
              </a:endParaRPr>
            </a:p>
          </p:txBody>
        </p:sp>
        <p:sp>
          <p:nvSpPr>
            <p:cNvPr id="13349" name="Freeform 29"/>
            <p:cNvSpPr>
              <a:spLocks/>
            </p:cNvSpPr>
            <p:nvPr/>
          </p:nvSpPr>
          <p:spPr bwMode="auto">
            <a:xfrm>
              <a:off x="2102" y="1026"/>
              <a:ext cx="65" cy="210"/>
            </a:xfrm>
            <a:custGeom>
              <a:avLst/>
              <a:gdLst>
                <a:gd name="T0" fmla="*/ 0 w 65"/>
                <a:gd name="T1" fmla="*/ 0 h 210"/>
                <a:gd name="T2" fmla="*/ 65 w 65"/>
                <a:gd name="T3" fmla="*/ 210 h 210"/>
                <a:gd name="T4" fmla="*/ 0 60000 65536"/>
                <a:gd name="T5" fmla="*/ 0 60000 65536"/>
                <a:gd name="T6" fmla="*/ 0 w 65"/>
                <a:gd name="T7" fmla="*/ 0 h 210"/>
                <a:gd name="T8" fmla="*/ 65 w 65"/>
                <a:gd name="T9" fmla="*/ 210 h 210"/>
              </a:gdLst>
              <a:ahLst/>
              <a:cxnLst>
                <a:cxn ang="T4">
                  <a:pos x="T0" y="T1"/>
                </a:cxn>
                <a:cxn ang="T5">
                  <a:pos x="T2" y="T3"/>
                </a:cxn>
              </a:cxnLst>
              <a:rect l="T6" t="T7" r="T8" b="T9"/>
              <a:pathLst>
                <a:path w="65" h="210">
                  <a:moveTo>
                    <a:pt x="0" y="0"/>
                  </a:moveTo>
                  <a:cubicBezTo>
                    <a:pt x="56" y="56"/>
                    <a:pt x="65" y="133"/>
                    <a:pt x="65" y="210"/>
                  </a:cubicBezTo>
                </a:path>
              </a:pathLst>
            </a:custGeom>
            <a:noFill/>
            <a:ln w="19050">
              <a:solidFill>
                <a:srgbClr val="FF0000"/>
              </a:solidFill>
              <a:round/>
              <a:headEnd/>
              <a:tailEnd type="triangle" w="med" len="med"/>
            </a:ln>
          </p:spPr>
          <p:txBody>
            <a:bodyPr wrap="none" anchor="ctr"/>
            <a:lstStyle/>
            <a:p>
              <a:endParaRPr lang="zh-CN" altLang="en-US"/>
            </a:p>
          </p:txBody>
        </p:sp>
      </p:grpSp>
      <p:grpSp>
        <p:nvGrpSpPr>
          <p:cNvPr id="4" name="Group 42"/>
          <p:cNvGrpSpPr>
            <a:grpSpLocks/>
          </p:cNvGrpSpPr>
          <p:nvPr/>
        </p:nvGrpSpPr>
        <p:grpSpPr bwMode="auto">
          <a:xfrm>
            <a:off x="3657600" y="1944688"/>
            <a:ext cx="2214563" cy="1169987"/>
            <a:chOff x="2304" y="829"/>
            <a:chExt cx="1395" cy="737"/>
          </a:xfrm>
        </p:grpSpPr>
        <p:sp>
          <p:nvSpPr>
            <p:cNvPr id="13343" name="Oval 30"/>
            <p:cNvSpPr>
              <a:spLocks noChangeArrowheads="1"/>
            </p:cNvSpPr>
            <p:nvPr/>
          </p:nvSpPr>
          <p:spPr bwMode="auto">
            <a:xfrm>
              <a:off x="2304" y="1200"/>
              <a:ext cx="288" cy="288"/>
            </a:xfrm>
            <a:prstGeom prst="ellipse">
              <a:avLst/>
            </a:prstGeom>
            <a:noFill/>
            <a:ln w="19050">
              <a:solidFill>
                <a:schemeClr val="accent2"/>
              </a:solidFill>
              <a:round/>
              <a:headEnd/>
              <a:tailEnd/>
            </a:ln>
          </p:spPr>
          <p:txBody>
            <a:bodyPr wrap="none" anchor="ctr"/>
            <a:lstStyle/>
            <a:p>
              <a:endParaRPr lang="zh-CN" altLang="en-US"/>
            </a:p>
          </p:txBody>
        </p:sp>
        <p:sp>
          <p:nvSpPr>
            <p:cNvPr id="13344" name="Freeform 31"/>
            <p:cNvSpPr>
              <a:spLocks/>
            </p:cNvSpPr>
            <p:nvPr/>
          </p:nvSpPr>
          <p:spPr bwMode="auto">
            <a:xfrm>
              <a:off x="2458" y="829"/>
              <a:ext cx="647" cy="371"/>
            </a:xfrm>
            <a:custGeom>
              <a:avLst/>
              <a:gdLst>
                <a:gd name="T0" fmla="*/ 0 w 647"/>
                <a:gd name="T1" fmla="*/ 371 h 371"/>
                <a:gd name="T2" fmla="*/ 36 w 647"/>
                <a:gd name="T3" fmla="*/ 313 h 371"/>
                <a:gd name="T4" fmla="*/ 124 w 647"/>
                <a:gd name="T5" fmla="*/ 226 h 371"/>
                <a:gd name="T6" fmla="*/ 247 w 647"/>
                <a:gd name="T7" fmla="*/ 117 h 371"/>
                <a:gd name="T8" fmla="*/ 502 w 647"/>
                <a:gd name="T9" fmla="*/ 0 h 371"/>
                <a:gd name="T10" fmla="*/ 647 w 647"/>
                <a:gd name="T11" fmla="*/ 7 h 371"/>
                <a:gd name="T12" fmla="*/ 0 60000 65536"/>
                <a:gd name="T13" fmla="*/ 0 60000 65536"/>
                <a:gd name="T14" fmla="*/ 0 60000 65536"/>
                <a:gd name="T15" fmla="*/ 0 60000 65536"/>
                <a:gd name="T16" fmla="*/ 0 60000 65536"/>
                <a:gd name="T17" fmla="*/ 0 60000 65536"/>
                <a:gd name="T18" fmla="*/ 0 w 647"/>
                <a:gd name="T19" fmla="*/ 0 h 371"/>
                <a:gd name="T20" fmla="*/ 647 w 647"/>
                <a:gd name="T21" fmla="*/ 371 h 371"/>
              </a:gdLst>
              <a:ahLst/>
              <a:cxnLst>
                <a:cxn ang="T12">
                  <a:pos x="T0" y="T1"/>
                </a:cxn>
                <a:cxn ang="T13">
                  <a:pos x="T2" y="T3"/>
                </a:cxn>
                <a:cxn ang="T14">
                  <a:pos x="T4" y="T5"/>
                </a:cxn>
                <a:cxn ang="T15">
                  <a:pos x="T6" y="T7"/>
                </a:cxn>
                <a:cxn ang="T16">
                  <a:pos x="T8" y="T9"/>
                </a:cxn>
                <a:cxn ang="T17">
                  <a:pos x="T10" y="T11"/>
                </a:cxn>
              </a:cxnLst>
              <a:rect l="T18" t="T19" r="T20" b="T21"/>
              <a:pathLst>
                <a:path w="647" h="371">
                  <a:moveTo>
                    <a:pt x="0" y="371"/>
                  </a:moveTo>
                  <a:cubicBezTo>
                    <a:pt x="17" y="319"/>
                    <a:pt x="1" y="335"/>
                    <a:pt x="36" y="313"/>
                  </a:cubicBezTo>
                  <a:cubicBezTo>
                    <a:pt x="59" y="279"/>
                    <a:pt x="93" y="253"/>
                    <a:pt x="124" y="226"/>
                  </a:cubicBezTo>
                  <a:cubicBezTo>
                    <a:pt x="166" y="191"/>
                    <a:pt x="203" y="150"/>
                    <a:pt x="247" y="117"/>
                  </a:cubicBezTo>
                  <a:cubicBezTo>
                    <a:pt x="321" y="63"/>
                    <a:pt x="413" y="21"/>
                    <a:pt x="502" y="0"/>
                  </a:cubicBezTo>
                  <a:cubicBezTo>
                    <a:pt x="642" y="7"/>
                    <a:pt x="594" y="7"/>
                    <a:pt x="647" y="7"/>
                  </a:cubicBezTo>
                </a:path>
              </a:pathLst>
            </a:custGeom>
            <a:noFill/>
            <a:ln w="28575">
              <a:solidFill>
                <a:schemeClr val="accent2"/>
              </a:solidFill>
              <a:round/>
              <a:headEnd/>
              <a:tailEnd type="triangle" w="med" len="med"/>
            </a:ln>
          </p:spPr>
          <p:txBody>
            <a:bodyPr wrap="none" anchor="ctr"/>
            <a:lstStyle/>
            <a:p>
              <a:endParaRPr lang="zh-CN" altLang="en-US"/>
            </a:p>
          </p:txBody>
        </p:sp>
        <p:sp>
          <p:nvSpPr>
            <p:cNvPr id="13345" name="Text Box 32"/>
            <p:cNvSpPr txBox="1">
              <a:spLocks noChangeArrowheads="1"/>
            </p:cNvSpPr>
            <p:nvPr/>
          </p:nvSpPr>
          <p:spPr bwMode="auto">
            <a:xfrm>
              <a:off x="2777" y="1278"/>
              <a:ext cx="922" cy="288"/>
            </a:xfrm>
            <a:prstGeom prst="rect">
              <a:avLst/>
            </a:prstGeom>
            <a:noFill/>
            <a:ln w="9525">
              <a:noFill/>
              <a:miter lim="800000"/>
              <a:headEnd/>
              <a:tailEnd/>
            </a:ln>
          </p:spPr>
          <p:txBody>
            <a:bodyPr wrap="none" anchor="ctr">
              <a:spAutoFit/>
            </a:bodyPr>
            <a:lstStyle/>
            <a:p>
              <a:pPr algn="ctr"/>
              <a:r>
                <a:rPr lang="en-US" altLang="zh-CN" sz="2400">
                  <a:solidFill>
                    <a:schemeClr val="accent2"/>
                  </a:solidFill>
                  <a:latin typeface="Tahoma" pitchFamily="34" charset="0"/>
                  <a:ea typeface="宋体" charset="-122"/>
                </a:rPr>
                <a:t>&lt;10,x,2&gt;</a:t>
              </a:r>
              <a:endParaRPr lang="en-US" altLang="zh-CN" sz="2400">
                <a:latin typeface="Tahoma" pitchFamily="34" charset="0"/>
                <a:ea typeface="宋体" charset="-122"/>
              </a:endParaRPr>
            </a:p>
          </p:txBody>
        </p:sp>
        <p:sp>
          <p:nvSpPr>
            <p:cNvPr id="13346" name="Freeform 33"/>
            <p:cNvSpPr>
              <a:spLocks/>
            </p:cNvSpPr>
            <p:nvPr/>
          </p:nvSpPr>
          <p:spPr bwMode="auto">
            <a:xfrm>
              <a:off x="3345" y="1026"/>
              <a:ext cx="160" cy="312"/>
            </a:xfrm>
            <a:custGeom>
              <a:avLst/>
              <a:gdLst>
                <a:gd name="T0" fmla="*/ 160 w 160"/>
                <a:gd name="T1" fmla="*/ 0 h 312"/>
                <a:gd name="T2" fmla="*/ 95 w 160"/>
                <a:gd name="T3" fmla="*/ 50 h 312"/>
                <a:gd name="T4" fmla="*/ 0 w 160"/>
                <a:gd name="T5" fmla="*/ 312 h 312"/>
                <a:gd name="T6" fmla="*/ 0 60000 65536"/>
                <a:gd name="T7" fmla="*/ 0 60000 65536"/>
                <a:gd name="T8" fmla="*/ 0 60000 65536"/>
                <a:gd name="T9" fmla="*/ 0 w 160"/>
                <a:gd name="T10" fmla="*/ 0 h 312"/>
                <a:gd name="T11" fmla="*/ 160 w 160"/>
                <a:gd name="T12" fmla="*/ 312 h 312"/>
              </a:gdLst>
              <a:ahLst/>
              <a:cxnLst>
                <a:cxn ang="T6">
                  <a:pos x="T0" y="T1"/>
                </a:cxn>
                <a:cxn ang="T7">
                  <a:pos x="T2" y="T3"/>
                </a:cxn>
                <a:cxn ang="T8">
                  <a:pos x="T4" y="T5"/>
                </a:cxn>
              </a:cxnLst>
              <a:rect l="T9" t="T10" r="T11" b="T12"/>
              <a:pathLst>
                <a:path w="160" h="312">
                  <a:moveTo>
                    <a:pt x="160" y="0"/>
                  </a:moveTo>
                  <a:cubicBezTo>
                    <a:pt x="122" y="9"/>
                    <a:pt x="118" y="22"/>
                    <a:pt x="95" y="50"/>
                  </a:cubicBezTo>
                  <a:cubicBezTo>
                    <a:pt x="21" y="138"/>
                    <a:pt x="0" y="195"/>
                    <a:pt x="0" y="312"/>
                  </a:cubicBezTo>
                </a:path>
              </a:pathLst>
            </a:custGeom>
            <a:noFill/>
            <a:ln w="28575">
              <a:solidFill>
                <a:schemeClr val="accent2"/>
              </a:solidFill>
              <a:round/>
              <a:headEnd/>
              <a:tailEnd type="triangle" w="med" len="med"/>
            </a:ln>
          </p:spPr>
          <p:txBody>
            <a:bodyPr wrap="none" anchor="ctr"/>
            <a:lstStyle/>
            <a:p>
              <a:endParaRPr lang="zh-CN" altLang="en-US"/>
            </a:p>
          </p:txBody>
        </p:sp>
      </p:grpSp>
      <p:grpSp>
        <p:nvGrpSpPr>
          <p:cNvPr id="5" name="Group 43"/>
          <p:cNvGrpSpPr>
            <a:grpSpLocks/>
          </p:cNvGrpSpPr>
          <p:nvPr/>
        </p:nvGrpSpPr>
        <p:grpSpPr bwMode="auto">
          <a:xfrm>
            <a:off x="3249613" y="2674938"/>
            <a:ext cx="3143250" cy="1727200"/>
            <a:chOff x="2047" y="1289"/>
            <a:chExt cx="1980" cy="1088"/>
          </a:xfrm>
        </p:grpSpPr>
        <p:sp>
          <p:nvSpPr>
            <p:cNvPr id="13338" name="Oval 34"/>
            <p:cNvSpPr>
              <a:spLocks noChangeArrowheads="1"/>
            </p:cNvSpPr>
            <p:nvPr/>
          </p:nvSpPr>
          <p:spPr bwMode="auto">
            <a:xfrm>
              <a:off x="3287" y="1289"/>
              <a:ext cx="288" cy="288"/>
            </a:xfrm>
            <a:prstGeom prst="ellipse">
              <a:avLst/>
            </a:prstGeom>
            <a:noFill/>
            <a:ln w="19050">
              <a:solidFill>
                <a:srgbClr val="008000"/>
              </a:solidFill>
              <a:round/>
              <a:headEnd/>
              <a:tailEnd/>
            </a:ln>
          </p:spPr>
          <p:txBody>
            <a:bodyPr wrap="none" anchor="ctr"/>
            <a:lstStyle/>
            <a:p>
              <a:endParaRPr lang="zh-CN" altLang="en-US"/>
            </a:p>
          </p:txBody>
        </p:sp>
        <p:sp>
          <p:nvSpPr>
            <p:cNvPr id="13339" name="Text Box 35"/>
            <p:cNvSpPr txBox="1">
              <a:spLocks noChangeArrowheads="1"/>
            </p:cNvSpPr>
            <p:nvPr/>
          </p:nvSpPr>
          <p:spPr bwMode="auto">
            <a:xfrm>
              <a:off x="3093" y="1579"/>
              <a:ext cx="934" cy="288"/>
            </a:xfrm>
            <a:prstGeom prst="rect">
              <a:avLst/>
            </a:prstGeom>
            <a:noFill/>
            <a:ln w="9525">
              <a:noFill/>
              <a:miter lim="800000"/>
              <a:headEnd/>
              <a:tailEnd/>
            </a:ln>
          </p:spPr>
          <p:txBody>
            <a:bodyPr wrap="none" anchor="ctr">
              <a:spAutoFit/>
            </a:bodyPr>
            <a:lstStyle/>
            <a:p>
              <a:pPr algn="ctr"/>
              <a:r>
                <a:rPr lang="en-US" altLang="zh-CN" sz="2400">
                  <a:solidFill>
                    <a:srgbClr val="008000"/>
                  </a:solidFill>
                  <a:latin typeface="Tahoma" pitchFamily="34" charset="0"/>
                  <a:ea typeface="宋体" charset="-122"/>
                </a:rPr>
                <a:t>check=2?</a:t>
              </a:r>
              <a:endParaRPr lang="en-US" altLang="zh-CN" sz="2400">
                <a:latin typeface="Tahoma" pitchFamily="34" charset="0"/>
                <a:ea typeface="宋体" charset="-122"/>
              </a:endParaRPr>
            </a:p>
          </p:txBody>
        </p:sp>
        <p:sp>
          <p:nvSpPr>
            <p:cNvPr id="13340" name="Text Box 36"/>
            <p:cNvSpPr txBox="1">
              <a:spLocks noChangeArrowheads="1"/>
            </p:cNvSpPr>
            <p:nvPr/>
          </p:nvSpPr>
          <p:spPr bwMode="auto">
            <a:xfrm>
              <a:off x="2047" y="2089"/>
              <a:ext cx="1334" cy="288"/>
            </a:xfrm>
            <a:prstGeom prst="rect">
              <a:avLst/>
            </a:prstGeom>
            <a:noFill/>
            <a:ln w="9525">
              <a:noFill/>
              <a:miter lim="800000"/>
              <a:headEnd/>
              <a:tailEnd/>
            </a:ln>
          </p:spPr>
          <p:txBody>
            <a:bodyPr wrap="none" anchor="ctr">
              <a:spAutoFit/>
            </a:bodyPr>
            <a:lstStyle/>
            <a:p>
              <a:pPr algn="ctr"/>
              <a:r>
                <a:rPr lang="en-US" altLang="zh-CN" sz="2400">
                  <a:solidFill>
                    <a:srgbClr val="008000"/>
                  </a:solidFill>
                  <a:latin typeface="Tahoma" pitchFamily="34" charset="0"/>
                  <a:ea typeface="宋体" charset="-122"/>
                </a:rPr>
                <a:t>output: &lt;2,x&gt;</a:t>
              </a:r>
              <a:endParaRPr lang="en-US" altLang="zh-CN" sz="2400">
                <a:latin typeface="Tahoma" pitchFamily="34" charset="0"/>
                <a:ea typeface="宋体" charset="-122"/>
              </a:endParaRPr>
            </a:p>
          </p:txBody>
        </p:sp>
        <p:sp>
          <p:nvSpPr>
            <p:cNvPr id="13341" name="Freeform 37"/>
            <p:cNvSpPr>
              <a:spLocks/>
            </p:cNvSpPr>
            <p:nvPr/>
          </p:nvSpPr>
          <p:spPr bwMode="auto">
            <a:xfrm>
              <a:off x="2203" y="1462"/>
              <a:ext cx="699" cy="678"/>
            </a:xfrm>
            <a:custGeom>
              <a:avLst/>
              <a:gdLst>
                <a:gd name="T0" fmla="*/ 0 w 699"/>
                <a:gd name="T1" fmla="*/ 0 h 678"/>
                <a:gd name="T2" fmla="*/ 146 w 699"/>
                <a:gd name="T3" fmla="*/ 94 h 678"/>
                <a:gd name="T4" fmla="*/ 269 w 699"/>
                <a:gd name="T5" fmla="*/ 153 h 678"/>
                <a:gd name="T6" fmla="*/ 379 w 699"/>
                <a:gd name="T7" fmla="*/ 233 h 678"/>
                <a:gd name="T8" fmla="*/ 582 w 699"/>
                <a:gd name="T9" fmla="*/ 436 h 678"/>
                <a:gd name="T10" fmla="*/ 640 w 699"/>
                <a:gd name="T11" fmla="*/ 560 h 678"/>
                <a:gd name="T12" fmla="*/ 677 w 699"/>
                <a:gd name="T13" fmla="*/ 655 h 678"/>
                <a:gd name="T14" fmla="*/ 699 w 699"/>
                <a:gd name="T15" fmla="*/ 676 h 678"/>
                <a:gd name="T16" fmla="*/ 0 60000 65536"/>
                <a:gd name="T17" fmla="*/ 0 60000 65536"/>
                <a:gd name="T18" fmla="*/ 0 60000 65536"/>
                <a:gd name="T19" fmla="*/ 0 60000 65536"/>
                <a:gd name="T20" fmla="*/ 0 60000 65536"/>
                <a:gd name="T21" fmla="*/ 0 60000 65536"/>
                <a:gd name="T22" fmla="*/ 0 60000 65536"/>
                <a:gd name="T23" fmla="*/ 0 60000 65536"/>
                <a:gd name="T24" fmla="*/ 0 w 699"/>
                <a:gd name="T25" fmla="*/ 0 h 678"/>
                <a:gd name="T26" fmla="*/ 699 w 699"/>
                <a:gd name="T27" fmla="*/ 678 h 6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9" h="678">
                  <a:moveTo>
                    <a:pt x="0" y="0"/>
                  </a:moveTo>
                  <a:cubicBezTo>
                    <a:pt x="52" y="25"/>
                    <a:pt x="96" y="65"/>
                    <a:pt x="146" y="94"/>
                  </a:cubicBezTo>
                  <a:cubicBezTo>
                    <a:pt x="185" y="116"/>
                    <a:pt x="229" y="133"/>
                    <a:pt x="269" y="153"/>
                  </a:cubicBezTo>
                  <a:cubicBezTo>
                    <a:pt x="310" y="174"/>
                    <a:pt x="340" y="210"/>
                    <a:pt x="379" y="233"/>
                  </a:cubicBezTo>
                  <a:cubicBezTo>
                    <a:pt x="464" y="283"/>
                    <a:pt x="531" y="352"/>
                    <a:pt x="582" y="436"/>
                  </a:cubicBezTo>
                  <a:cubicBezTo>
                    <a:pt x="590" y="480"/>
                    <a:pt x="609" y="528"/>
                    <a:pt x="640" y="560"/>
                  </a:cubicBezTo>
                  <a:cubicBezTo>
                    <a:pt x="652" y="593"/>
                    <a:pt x="661" y="624"/>
                    <a:pt x="677" y="655"/>
                  </a:cubicBezTo>
                  <a:cubicBezTo>
                    <a:pt x="689" y="678"/>
                    <a:pt x="684" y="676"/>
                    <a:pt x="699" y="676"/>
                  </a:cubicBezTo>
                </a:path>
              </a:pathLst>
            </a:custGeom>
            <a:noFill/>
            <a:ln w="28575">
              <a:solidFill>
                <a:srgbClr val="008000"/>
              </a:solidFill>
              <a:round/>
              <a:headEnd/>
              <a:tailEnd type="triangle" w="med" len="med"/>
            </a:ln>
          </p:spPr>
          <p:txBody>
            <a:bodyPr wrap="none" anchor="ctr"/>
            <a:lstStyle/>
            <a:p>
              <a:endParaRPr lang="zh-CN" altLang="en-US"/>
            </a:p>
          </p:txBody>
        </p:sp>
        <p:sp>
          <p:nvSpPr>
            <p:cNvPr id="13342" name="Freeform 38"/>
            <p:cNvSpPr>
              <a:spLocks/>
            </p:cNvSpPr>
            <p:nvPr/>
          </p:nvSpPr>
          <p:spPr bwMode="auto">
            <a:xfrm>
              <a:off x="2940" y="1535"/>
              <a:ext cx="318" cy="611"/>
            </a:xfrm>
            <a:custGeom>
              <a:avLst/>
              <a:gdLst>
                <a:gd name="T0" fmla="*/ 318 w 318"/>
                <a:gd name="T1" fmla="*/ 0 h 611"/>
                <a:gd name="T2" fmla="*/ 49 w 318"/>
                <a:gd name="T3" fmla="*/ 43 h 611"/>
                <a:gd name="T4" fmla="*/ 5 w 318"/>
                <a:gd name="T5" fmla="*/ 131 h 611"/>
                <a:gd name="T6" fmla="*/ 78 w 318"/>
                <a:gd name="T7" fmla="*/ 385 h 611"/>
                <a:gd name="T8" fmla="*/ 165 w 318"/>
                <a:gd name="T9" fmla="*/ 516 h 611"/>
                <a:gd name="T10" fmla="*/ 165 w 318"/>
                <a:gd name="T11" fmla="*/ 611 h 611"/>
                <a:gd name="T12" fmla="*/ 0 60000 65536"/>
                <a:gd name="T13" fmla="*/ 0 60000 65536"/>
                <a:gd name="T14" fmla="*/ 0 60000 65536"/>
                <a:gd name="T15" fmla="*/ 0 60000 65536"/>
                <a:gd name="T16" fmla="*/ 0 60000 65536"/>
                <a:gd name="T17" fmla="*/ 0 60000 65536"/>
                <a:gd name="T18" fmla="*/ 0 w 318"/>
                <a:gd name="T19" fmla="*/ 0 h 611"/>
                <a:gd name="T20" fmla="*/ 318 w 318"/>
                <a:gd name="T21" fmla="*/ 611 h 611"/>
              </a:gdLst>
              <a:ahLst/>
              <a:cxnLst>
                <a:cxn ang="T12">
                  <a:pos x="T0" y="T1"/>
                </a:cxn>
                <a:cxn ang="T13">
                  <a:pos x="T2" y="T3"/>
                </a:cxn>
                <a:cxn ang="T14">
                  <a:pos x="T4" y="T5"/>
                </a:cxn>
                <a:cxn ang="T15">
                  <a:pos x="T6" y="T7"/>
                </a:cxn>
                <a:cxn ang="T16">
                  <a:pos x="T8" y="T9"/>
                </a:cxn>
                <a:cxn ang="T17">
                  <a:pos x="T10" y="T11"/>
                </a:cxn>
              </a:cxnLst>
              <a:rect l="T18" t="T19" r="T20" b="T21"/>
              <a:pathLst>
                <a:path w="318" h="611">
                  <a:moveTo>
                    <a:pt x="318" y="0"/>
                  </a:moveTo>
                  <a:cubicBezTo>
                    <a:pt x="227" y="14"/>
                    <a:pt x="139" y="21"/>
                    <a:pt x="49" y="43"/>
                  </a:cubicBezTo>
                  <a:cubicBezTo>
                    <a:pt x="18" y="64"/>
                    <a:pt x="13" y="95"/>
                    <a:pt x="5" y="131"/>
                  </a:cubicBezTo>
                  <a:cubicBezTo>
                    <a:pt x="10" y="249"/>
                    <a:pt x="0" y="307"/>
                    <a:pt x="78" y="385"/>
                  </a:cubicBezTo>
                  <a:cubicBezTo>
                    <a:pt x="96" y="422"/>
                    <a:pt x="161" y="481"/>
                    <a:pt x="165" y="516"/>
                  </a:cubicBezTo>
                  <a:cubicBezTo>
                    <a:pt x="169" y="547"/>
                    <a:pt x="165" y="579"/>
                    <a:pt x="165" y="611"/>
                  </a:cubicBezTo>
                </a:path>
              </a:pathLst>
            </a:custGeom>
            <a:noFill/>
            <a:ln w="28575">
              <a:solidFill>
                <a:srgbClr val="008000"/>
              </a:solidFill>
              <a:round/>
              <a:headEnd/>
              <a:tailEnd type="triangle" w="med" len="me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各种访问方法</a:t>
            </a:r>
            <a:endParaRPr lang="zh-CN" altLang="en-US" dirty="0"/>
          </a:p>
        </p:txBody>
      </p:sp>
      <p:sp>
        <p:nvSpPr>
          <p:cNvPr id="3" name="内容占位符 2"/>
          <p:cNvSpPr>
            <a:spLocks noGrp="1"/>
          </p:cNvSpPr>
          <p:nvPr>
            <p:ph idx="1"/>
          </p:nvPr>
        </p:nvSpPr>
        <p:spPr>
          <a:xfrm>
            <a:off x="228600" y="1052736"/>
            <a:ext cx="8726488" cy="5257800"/>
          </a:xfrm>
        </p:spPr>
        <p:txBody>
          <a:bodyPr/>
          <a:lstStyle/>
          <a:p>
            <a:pPr algn="ctr">
              <a:buNone/>
            </a:pPr>
            <a:r>
              <a:rPr lang="en-US" altLang="zh-CN" dirty="0" smtClean="0"/>
              <a:t>R(A, B, C, P)</a:t>
            </a:r>
          </a:p>
          <a:p>
            <a:r>
              <a:rPr lang="zh-CN" altLang="en-US" dirty="0" smtClean="0"/>
              <a:t>表扫描</a:t>
            </a:r>
            <a:endParaRPr lang="en-US" altLang="zh-CN" dirty="0" smtClean="0"/>
          </a:p>
          <a:p>
            <a:pPr>
              <a:buNone/>
            </a:pPr>
            <a:endParaRPr lang="en-US" altLang="zh-CN" dirty="0" smtClean="0"/>
          </a:p>
          <a:p>
            <a:pPr>
              <a:buNone/>
            </a:pPr>
            <a:r>
              <a:rPr lang="en-US" altLang="zh-CN" dirty="0" smtClean="0"/>
              <a:t>select  * from R</a:t>
            </a:r>
          </a:p>
          <a:p>
            <a:pPr>
              <a:buNone/>
            </a:pPr>
            <a:endParaRPr lang="en-US" altLang="zh-CN" dirty="0" smtClean="0"/>
          </a:p>
          <a:p>
            <a:r>
              <a:rPr lang="zh-CN" altLang="en-US" dirty="0" smtClean="0"/>
              <a:t>无序聚簇索引扫描</a:t>
            </a:r>
            <a:endParaRPr lang="en-US" altLang="zh-CN" dirty="0" smtClean="0"/>
          </a:p>
          <a:p>
            <a:pPr>
              <a:buNone/>
            </a:pPr>
            <a:r>
              <a:rPr lang="en-US" altLang="zh-CN" sz="2400" dirty="0" smtClean="0">
                <a:solidFill>
                  <a:srgbClr val="FF0000"/>
                </a:solidFill>
              </a:rPr>
              <a:t>create clustered index cidx1 on R(P)</a:t>
            </a:r>
            <a:endParaRPr lang="en-US" altLang="zh-CN" sz="2000" dirty="0" smtClean="0">
              <a:solidFill>
                <a:srgbClr val="FF0000"/>
              </a:solidFill>
            </a:endParaRPr>
          </a:p>
          <a:p>
            <a:pPr>
              <a:buNone/>
            </a:pPr>
            <a:endParaRPr lang="en-US" altLang="zh-CN" sz="2800" dirty="0" smtClean="0"/>
          </a:p>
          <a:p>
            <a:pPr>
              <a:buNone/>
            </a:pPr>
            <a:r>
              <a:rPr lang="en-US" altLang="zh-CN" dirty="0" smtClean="0"/>
              <a:t>select  * from R</a:t>
            </a:r>
          </a:p>
          <a:p>
            <a:pPr>
              <a:buNone/>
            </a:pPr>
            <a:endParaRPr lang="en-US" altLang="zh-CN" dirty="0" smtClean="0"/>
          </a:p>
        </p:txBody>
      </p:sp>
      <p:pic>
        <p:nvPicPr>
          <p:cNvPr id="1026" name="Picture 2"/>
          <p:cNvPicPr>
            <a:picLocks noChangeAspect="1" noChangeArrowheads="1"/>
          </p:cNvPicPr>
          <p:nvPr/>
        </p:nvPicPr>
        <p:blipFill>
          <a:blip r:embed="rId2" cstate="print"/>
          <a:srcRect/>
          <a:stretch>
            <a:fillRect/>
          </a:stretch>
        </p:blipFill>
        <p:spPr bwMode="auto">
          <a:xfrm>
            <a:off x="4067944" y="2348880"/>
            <a:ext cx="4331050" cy="1584176"/>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3995935" y="5085184"/>
            <a:ext cx="4824537" cy="17008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各种访问方法</a:t>
            </a:r>
            <a:endParaRPr lang="zh-CN" altLang="en-US" dirty="0"/>
          </a:p>
        </p:txBody>
      </p:sp>
      <p:sp>
        <p:nvSpPr>
          <p:cNvPr id="3" name="内容占位符 2"/>
          <p:cNvSpPr>
            <a:spLocks noGrp="1"/>
          </p:cNvSpPr>
          <p:nvPr>
            <p:ph idx="1"/>
          </p:nvPr>
        </p:nvSpPr>
        <p:spPr/>
        <p:txBody>
          <a:bodyPr/>
          <a:lstStyle/>
          <a:p>
            <a:r>
              <a:rPr lang="zh-CN" altLang="en-US" dirty="0" smtClean="0"/>
              <a:t>无序覆盖非聚簇索引扫描</a:t>
            </a:r>
            <a:endParaRPr lang="en-US" altLang="zh-CN" dirty="0" smtClean="0"/>
          </a:p>
          <a:p>
            <a:pPr algn="ctr">
              <a:buNone/>
            </a:pPr>
            <a:r>
              <a:rPr lang="en-US" altLang="zh-CN" sz="2400" dirty="0" smtClean="0">
                <a:solidFill>
                  <a:srgbClr val="FF0000"/>
                </a:solidFill>
              </a:rPr>
              <a:t>	create  index  </a:t>
            </a:r>
            <a:r>
              <a:rPr lang="en-US" altLang="zh-CN" sz="2400" dirty="0" err="1" smtClean="0">
                <a:solidFill>
                  <a:srgbClr val="FF0000"/>
                </a:solidFill>
              </a:rPr>
              <a:t>idx_A</a:t>
            </a:r>
            <a:r>
              <a:rPr lang="en-US" altLang="zh-CN" sz="2400" dirty="0" smtClean="0">
                <a:solidFill>
                  <a:srgbClr val="FF0000"/>
                </a:solidFill>
              </a:rPr>
              <a:t> on R(A)</a:t>
            </a:r>
            <a:endParaRPr lang="en-US" altLang="zh-CN" sz="2000" dirty="0" smtClean="0">
              <a:solidFill>
                <a:srgbClr val="FF0000"/>
              </a:solidFill>
            </a:endParaRPr>
          </a:p>
          <a:p>
            <a:pPr algn="ctr">
              <a:buNone/>
            </a:pPr>
            <a:endParaRPr lang="en-US" altLang="zh-CN" dirty="0" smtClean="0"/>
          </a:p>
          <a:p>
            <a:pPr algn="ctr">
              <a:buNone/>
            </a:pPr>
            <a:r>
              <a:rPr lang="en-US" altLang="zh-CN" dirty="0" smtClean="0"/>
              <a:t>	select  A from R</a:t>
            </a:r>
          </a:p>
          <a:p>
            <a:pPr>
              <a:buNone/>
            </a:pPr>
            <a:endParaRPr lang="en-US" altLang="zh-CN" dirty="0" smtClean="0"/>
          </a:p>
          <a:p>
            <a:pPr>
              <a:buNone/>
            </a:pPr>
            <a:endParaRPr lang="en-US" altLang="zh-CN" dirty="0" smtClean="0"/>
          </a:p>
        </p:txBody>
      </p:sp>
      <p:pic>
        <p:nvPicPr>
          <p:cNvPr id="2050" name="Picture 2"/>
          <p:cNvPicPr>
            <a:picLocks noChangeAspect="1" noChangeArrowheads="1"/>
          </p:cNvPicPr>
          <p:nvPr/>
        </p:nvPicPr>
        <p:blipFill>
          <a:blip r:embed="rId2" cstate="print"/>
          <a:srcRect/>
          <a:stretch>
            <a:fillRect/>
          </a:stretch>
        </p:blipFill>
        <p:spPr bwMode="auto">
          <a:xfrm>
            <a:off x="1043608" y="3606527"/>
            <a:ext cx="6713764" cy="26307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各种访问方法</a:t>
            </a:r>
            <a:endParaRPr lang="zh-CN" altLang="en-US" dirty="0"/>
          </a:p>
        </p:txBody>
      </p:sp>
      <p:sp>
        <p:nvSpPr>
          <p:cNvPr id="3" name="内容占位符 2"/>
          <p:cNvSpPr>
            <a:spLocks noGrp="1"/>
          </p:cNvSpPr>
          <p:nvPr>
            <p:ph idx="1"/>
          </p:nvPr>
        </p:nvSpPr>
        <p:spPr/>
        <p:txBody>
          <a:bodyPr/>
          <a:lstStyle/>
          <a:p>
            <a:r>
              <a:rPr lang="zh-CN" altLang="en-US" dirty="0" smtClean="0"/>
              <a:t>有序聚簇索引扫描</a:t>
            </a:r>
            <a:endParaRPr lang="en-US" altLang="zh-CN" dirty="0" smtClean="0"/>
          </a:p>
          <a:p>
            <a:pPr>
              <a:buNone/>
            </a:pPr>
            <a:r>
              <a:rPr lang="en-US" altLang="zh-CN" dirty="0" smtClean="0"/>
              <a:t>		select  * from R</a:t>
            </a:r>
          </a:p>
          <a:p>
            <a:pPr>
              <a:buNone/>
            </a:pPr>
            <a:r>
              <a:rPr lang="en-US" altLang="zh-CN" dirty="0" smtClean="0"/>
              <a:t>		order by P</a:t>
            </a:r>
          </a:p>
          <a:p>
            <a:pPr>
              <a:buNone/>
            </a:pPr>
            <a:r>
              <a:rPr lang="en-US" altLang="zh-CN" sz="2400" dirty="0" smtClean="0">
                <a:solidFill>
                  <a:srgbClr val="FF0000"/>
                </a:solidFill>
              </a:rPr>
              <a:t>		(</a:t>
            </a:r>
            <a:r>
              <a:rPr lang="zh-CN" altLang="en-US" sz="2400" dirty="0" smtClean="0">
                <a:solidFill>
                  <a:srgbClr val="FF0000"/>
                </a:solidFill>
              </a:rPr>
              <a:t>索引碎片）</a:t>
            </a:r>
            <a:endParaRPr lang="en-US" altLang="zh-CN" sz="2400" dirty="0" smtClean="0">
              <a:solidFill>
                <a:srgbClr val="FF0000"/>
              </a:solidFill>
            </a:endParaRPr>
          </a:p>
          <a:p>
            <a:pPr>
              <a:buNone/>
            </a:pPr>
            <a:endParaRPr lang="en-US" altLang="zh-CN" dirty="0" smtClean="0"/>
          </a:p>
        </p:txBody>
      </p:sp>
      <p:pic>
        <p:nvPicPr>
          <p:cNvPr id="7" name="Picture 4"/>
          <p:cNvPicPr>
            <a:picLocks noChangeAspect="1" noChangeArrowheads="1"/>
          </p:cNvPicPr>
          <p:nvPr/>
        </p:nvPicPr>
        <p:blipFill>
          <a:blip r:embed="rId2" cstate="print"/>
          <a:srcRect/>
          <a:stretch>
            <a:fillRect/>
          </a:stretch>
        </p:blipFill>
        <p:spPr bwMode="auto">
          <a:xfrm>
            <a:off x="1187624" y="3717032"/>
            <a:ext cx="7071386" cy="24928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各种访问方法</a:t>
            </a:r>
            <a:endParaRPr lang="zh-CN" altLang="en-US" dirty="0"/>
          </a:p>
        </p:txBody>
      </p:sp>
      <p:sp>
        <p:nvSpPr>
          <p:cNvPr id="3" name="内容占位符 2"/>
          <p:cNvSpPr>
            <a:spLocks noGrp="1"/>
          </p:cNvSpPr>
          <p:nvPr>
            <p:ph idx="1"/>
          </p:nvPr>
        </p:nvSpPr>
        <p:spPr/>
        <p:txBody>
          <a:bodyPr/>
          <a:lstStyle/>
          <a:p>
            <a:r>
              <a:rPr lang="zh-CN" altLang="en-US" dirty="0" smtClean="0"/>
              <a:t>有序覆盖非聚簇索引扫描</a:t>
            </a:r>
            <a:endParaRPr lang="en-US" altLang="zh-CN" dirty="0" smtClean="0"/>
          </a:p>
          <a:p>
            <a:pPr>
              <a:buNone/>
            </a:pPr>
            <a:r>
              <a:rPr lang="en-US" altLang="zh-CN" dirty="0" smtClean="0"/>
              <a:t>	select  A from  R</a:t>
            </a:r>
          </a:p>
          <a:p>
            <a:pPr>
              <a:buNone/>
            </a:pPr>
            <a:r>
              <a:rPr lang="en-US" altLang="zh-CN" dirty="0" smtClean="0"/>
              <a:t>	order by A</a:t>
            </a:r>
          </a:p>
          <a:p>
            <a:pPr>
              <a:buNone/>
            </a:pPr>
            <a:endParaRPr lang="en-US" altLang="zh-CN" dirty="0" smtClean="0"/>
          </a:p>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1159134" y="3356992"/>
            <a:ext cx="6983049" cy="27363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各种访问方法</a:t>
            </a:r>
            <a:endParaRPr lang="zh-CN" altLang="en-US" dirty="0"/>
          </a:p>
        </p:txBody>
      </p:sp>
      <p:sp>
        <p:nvSpPr>
          <p:cNvPr id="3" name="内容占位符 2"/>
          <p:cNvSpPr>
            <a:spLocks noGrp="1"/>
          </p:cNvSpPr>
          <p:nvPr>
            <p:ph idx="1"/>
          </p:nvPr>
        </p:nvSpPr>
        <p:spPr>
          <a:xfrm>
            <a:off x="228600" y="1196752"/>
            <a:ext cx="8726488" cy="5257800"/>
          </a:xfrm>
        </p:spPr>
        <p:txBody>
          <a:bodyPr/>
          <a:lstStyle/>
          <a:p>
            <a:r>
              <a:rPr lang="zh-CN" altLang="en-US" dirty="0" smtClean="0"/>
              <a:t>非聚簇索引查找 </a:t>
            </a:r>
            <a:r>
              <a:rPr lang="en-US" altLang="zh-CN" dirty="0" smtClean="0"/>
              <a:t>+ </a:t>
            </a:r>
            <a:r>
              <a:rPr lang="zh-CN" altLang="en-US" dirty="0" smtClean="0"/>
              <a:t>有序局部扫描 </a:t>
            </a:r>
            <a:r>
              <a:rPr lang="en-US" altLang="zh-CN" dirty="0" smtClean="0"/>
              <a:t>+ Lookups</a:t>
            </a:r>
          </a:p>
          <a:p>
            <a:pPr>
              <a:buNone/>
            </a:pPr>
            <a:r>
              <a:rPr lang="en-US" altLang="zh-CN" sz="2800" dirty="0" smtClean="0"/>
              <a:t>select  * from  R where  A between 10 and 20</a:t>
            </a:r>
            <a:r>
              <a:rPr lang="en-US" altLang="zh-CN" sz="2000" dirty="0" smtClean="0">
                <a:solidFill>
                  <a:srgbClr val="FF0000"/>
                </a:solidFill>
              </a:rPr>
              <a:t>(10000)</a:t>
            </a:r>
            <a:endParaRPr lang="en-US" altLang="zh-CN" sz="2800" dirty="0" smtClean="0"/>
          </a:p>
          <a:p>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1619672" y="2297038"/>
            <a:ext cx="4968552" cy="2212082"/>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1043608" y="4581128"/>
            <a:ext cx="6408712" cy="2193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各种访问方法</a:t>
            </a:r>
            <a:endParaRPr lang="zh-CN" altLang="en-US" dirty="0"/>
          </a:p>
        </p:txBody>
      </p:sp>
      <p:sp>
        <p:nvSpPr>
          <p:cNvPr id="3" name="内容占位符 2"/>
          <p:cNvSpPr>
            <a:spLocks noGrp="1"/>
          </p:cNvSpPr>
          <p:nvPr>
            <p:ph idx="1"/>
          </p:nvPr>
        </p:nvSpPr>
        <p:spPr/>
        <p:txBody>
          <a:bodyPr/>
          <a:lstStyle/>
          <a:p>
            <a:r>
              <a:rPr lang="zh-CN" altLang="en-US" dirty="0" smtClean="0"/>
              <a:t>聚簇索引查找 </a:t>
            </a:r>
            <a:r>
              <a:rPr lang="en-US" altLang="zh-CN" dirty="0" smtClean="0"/>
              <a:t>+ </a:t>
            </a:r>
            <a:r>
              <a:rPr lang="zh-CN" altLang="en-US" dirty="0" smtClean="0"/>
              <a:t>有序局部扫描</a:t>
            </a:r>
            <a:endParaRPr lang="en-US" altLang="zh-CN" dirty="0" smtClean="0"/>
          </a:p>
          <a:p>
            <a:pPr>
              <a:buNone/>
            </a:pPr>
            <a:r>
              <a:rPr lang="en-US" altLang="zh-CN" dirty="0" smtClean="0"/>
              <a:t> 	select  * from R </a:t>
            </a:r>
          </a:p>
          <a:p>
            <a:pPr>
              <a:buNone/>
            </a:pPr>
            <a:r>
              <a:rPr lang="en-US" altLang="zh-CN" dirty="0" smtClean="0"/>
              <a:t>	where P = '2002-12-04 00:00:00.000'</a:t>
            </a:r>
          </a:p>
          <a:p>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1979712" y="3789040"/>
            <a:ext cx="6396067" cy="219454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各种访问方法</a:t>
            </a:r>
            <a:endParaRPr lang="zh-CN" altLang="en-US" dirty="0"/>
          </a:p>
        </p:txBody>
      </p:sp>
      <p:sp>
        <p:nvSpPr>
          <p:cNvPr id="3" name="内容占位符 2"/>
          <p:cNvSpPr>
            <a:spLocks noGrp="1"/>
          </p:cNvSpPr>
          <p:nvPr>
            <p:ph idx="1"/>
          </p:nvPr>
        </p:nvSpPr>
        <p:spPr>
          <a:xfrm>
            <a:off x="228600" y="1195536"/>
            <a:ext cx="8726488" cy="5257800"/>
          </a:xfrm>
        </p:spPr>
        <p:txBody>
          <a:bodyPr/>
          <a:lstStyle/>
          <a:p>
            <a:r>
              <a:rPr lang="zh-CN" altLang="en-US" dirty="0" smtClean="0"/>
              <a:t>索引交集</a:t>
            </a:r>
          </a:p>
          <a:p>
            <a:pPr>
              <a:buNone/>
            </a:pPr>
            <a:r>
              <a:rPr lang="en-US" altLang="zh-CN" dirty="0" smtClean="0"/>
              <a:t>	</a:t>
            </a:r>
            <a:r>
              <a:rPr lang="en-US" altLang="zh-CN" sz="2400" dirty="0" smtClean="0"/>
              <a:t>create  index </a:t>
            </a:r>
            <a:r>
              <a:rPr lang="en-US" altLang="zh-CN" sz="2400" dirty="0" err="1" smtClean="0"/>
              <a:t>idx_A</a:t>
            </a:r>
            <a:r>
              <a:rPr lang="en-US" altLang="zh-CN" sz="2400" dirty="0" smtClean="0"/>
              <a:t> on R(A) ,	create  index </a:t>
            </a:r>
            <a:r>
              <a:rPr lang="en-US" altLang="zh-CN" sz="2400" dirty="0" err="1" smtClean="0"/>
              <a:t>idx_B</a:t>
            </a:r>
            <a:r>
              <a:rPr lang="en-US" altLang="zh-CN" sz="2400" dirty="0" smtClean="0"/>
              <a:t> on R(B) </a:t>
            </a:r>
          </a:p>
          <a:p>
            <a:pPr>
              <a:buNone/>
            </a:pPr>
            <a:r>
              <a:rPr lang="en-US" altLang="zh-CN" sz="2400" dirty="0" smtClean="0"/>
              <a:t>  	select A, B, C  from R</a:t>
            </a:r>
          </a:p>
          <a:p>
            <a:pPr>
              <a:buNone/>
            </a:pPr>
            <a:r>
              <a:rPr lang="en-US" altLang="zh-CN" sz="2400" dirty="0" smtClean="0"/>
              <a:t>  	where A &lt; 100 and B = 'C0000005794'</a:t>
            </a:r>
          </a:p>
        </p:txBody>
      </p:sp>
      <p:pic>
        <p:nvPicPr>
          <p:cNvPr id="5122" name="Picture 2"/>
          <p:cNvPicPr>
            <a:picLocks noChangeAspect="1" noChangeArrowheads="1"/>
          </p:cNvPicPr>
          <p:nvPr/>
        </p:nvPicPr>
        <p:blipFill>
          <a:blip r:embed="rId2" cstate="print"/>
          <a:srcRect/>
          <a:stretch>
            <a:fillRect/>
          </a:stretch>
        </p:blipFill>
        <p:spPr bwMode="auto">
          <a:xfrm>
            <a:off x="7360" y="3341256"/>
            <a:ext cx="9140863" cy="35010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查询处理</a:t>
            </a:r>
          </a:p>
        </p:txBody>
      </p:sp>
      <p:sp>
        <p:nvSpPr>
          <p:cNvPr id="3" name="内容占位符 2"/>
          <p:cNvSpPr>
            <a:spLocks noGrp="1"/>
          </p:cNvSpPr>
          <p:nvPr>
            <p:ph idx="1"/>
          </p:nvPr>
        </p:nvSpPr>
        <p:spPr/>
        <p:txBody>
          <a:bodyPr/>
          <a:lstStyle/>
          <a:p>
            <a:pPr>
              <a:lnSpc>
                <a:spcPct val="125000"/>
              </a:lnSpc>
            </a:pPr>
            <a:r>
              <a:rPr lang="zh-CN" altLang="en-US" dirty="0"/>
              <a:t>查询处理是指从数据库中提取数据的一系列活动。主要包括： </a:t>
            </a:r>
          </a:p>
          <a:p>
            <a:pPr lvl="1">
              <a:lnSpc>
                <a:spcPct val="125000"/>
              </a:lnSpc>
            </a:pPr>
            <a:r>
              <a:rPr lang="zh-CN" altLang="en-US" dirty="0"/>
              <a:t>将用高层数据库语言表示的查询语句翻译为能在文件系统这一物理层次上实现的表达式 </a:t>
            </a:r>
          </a:p>
          <a:p>
            <a:pPr lvl="1">
              <a:lnSpc>
                <a:spcPct val="125000"/>
              </a:lnSpc>
            </a:pPr>
            <a:r>
              <a:rPr lang="zh-CN" altLang="en-US" dirty="0"/>
              <a:t>为优化查询而进行各种转换 </a:t>
            </a:r>
          </a:p>
          <a:p>
            <a:pPr lvl="1">
              <a:lnSpc>
                <a:spcPct val="125000"/>
              </a:lnSpc>
            </a:pPr>
            <a:r>
              <a:rPr lang="zh-CN" altLang="en-US" dirty="0"/>
              <a:t>查询的实际执行 </a:t>
            </a:r>
          </a:p>
          <a:p>
            <a:pPr>
              <a:lnSpc>
                <a:spcPct val="125000"/>
              </a:lnSpc>
            </a:pPr>
            <a:r>
              <a:rPr lang="zh-CN" altLang="en-US" dirty="0"/>
              <a:t>输入：</a:t>
            </a:r>
            <a:r>
              <a:rPr lang="en-US" altLang="zh-CN" dirty="0"/>
              <a:t>SQL</a:t>
            </a:r>
            <a:r>
              <a:rPr lang="zh-CN" altLang="en-US" dirty="0"/>
              <a:t>语句</a:t>
            </a:r>
          </a:p>
          <a:p>
            <a:pPr>
              <a:lnSpc>
                <a:spcPct val="125000"/>
              </a:lnSpc>
            </a:pPr>
            <a:r>
              <a:rPr lang="zh-CN" altLang="en-US" dirty="0"/>
              <a:t>输出：满足查询条件的数据 </a:t>
            </a:r>
          </a:p>
        </p:txBody>
      </p:sp>
    </p:spTree>
    <p:extLst>
      <p:ext uri="{BB962C8B-B14F-4D97-AF65-F5344CB8AC3E}">
        <p14:creationId xmlns:p14="http://schemas.microsoft.com/office/powerpoint/2010/main" val="198660585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查询处理步骤</a:t>
            </a:r>
          </a:p>
        </p:txBody>
      </p:sp>
      <p:sp>
        <p:nvSpPr>
          <p:cNvPr id="4" name="Rectangle 3"/>
          <p:cNvSpPr>
            <a:spLocks noGrp="1" noChangeArrowheads="1"/>
          </p:cNvSpPr>
          <p:nvPr>
            <p:ph idx="1"/>
          </p:nvPr>
        </p:nvSpPr>
        <p:spPr>
          <a:xfrm>
            <a:off x="323528" y="1628800"/>
            <a:ext cx="7772400" cy="4089400"/>
          </a:xfrm>
        </p:spPr>
        <p:txBody>
          <a:bodyPr/>
          <a:lstStyle/>
          <a:p>
            <a:pPr eaLnBrk="1" hangingPunct="1">
              <a:buFont typeface="Wingdings" pitchFamily="2" charset="2"/>
              <a:buNone/>
            </a:pPr>
            <a:r>
              <a:rPr lang="zh-CN" altLang="en-US" b="1" dirty="0" smtClean="0">
                <a:solidFill>
                  <a:srgbClr val="FF0000"/>
                </a:solidFill>
                <a:latin typeface="华文新魏" pitchFamily="2" charset="-122"/>
                <a:ea typeface="华文新魏" pitchFamily="2" charset="-122"/>
              </a:rPr>
              <a:t> </a:t>
            </a:r>
          </a:p>
        </p:txBody>
      </p:sp>
      <p:sp>
        <p:nvSpPr>
          <p:cNvPr id="5" name="Rectangle 49"/>
          <p:cNvSpPr>
            <a:spLocks noChangeArrowheads="1"/>
          </p:cNvSpPr>
          <p:nvPr/>
        </p:nvSpPr>
        <p:spPr bwMode="auto">
          <a:xfrm>
            <a:off x="3081338" y="2049463"/>
            <a:ext cx="1477962" cy="614362"/>
          </a:xfrm>
          <a:prstGeom prst="rect">
            <a:avLst/>
          </a:prstGeom>
          <a:noFill/>
          <a:ln w="9525">
            <a:solidFill>
              <a:schemeClr val="tx1"/>
            </a:solidFill>
            <a:miter lim="800000"/>
            <a:headEnd/>
            <a:tailEnd/>
          </a:ln>
        </p:spPr>
        <p:txBody>
          <a:bodyPr wrap="none" anchor="ctr"/>
          <a:lstStyle/>
          <a:p>
            <a:endParaRPr lang="zh-CN" altLang="en-US" sz="2000">
              <a:solidFill>
                <a:srgbClr val="FF0000"/>
              </a:solidFill>
              <a:latin typeface="华文新魏" pitchFamily="2" charset="-122"/>
              <a:ea typeface="华文新魏" pitchFamily="2" charset="-122"/>
            </a:endParaRPr>
          </a:p>
        </p:txBody>
      </p:sp>
      <p:sp>
        <p:nvSpPr>
          <p:cNvPr id="6" name="Text Box 50"/>
          <p:cNvSpPr txBox="1">
            <a:spLocks noChangeArrowheads="1"/>
          </p:cNvSpPr>
          <p:nvPr/>
        </p:nvSpPr>
        <p:spPr bwMode="auto">
          <a:xfrm>
            <a:off x="3220581" y="2166938"/>
            <a:ext cx="1210588" cy="400110"/>
          </a:xfrm>
          <a:prstGeom prst="rect">
            <a:avLst/>
          </a:prstGeom>
          <a:noFill/>
          <a:ln w="9525">
            <a:noFill/>
            <a:miter lim="800000"/>
            <a:headEnd/>
            <a:tailEnd/>
          </a:ln>
        </p:spPr>
        <p:txBody>
          <a:bodyPr wrap="none">
            <a:spAutoFit/>
          </a:bodyPr>
          <a:lstStyle/>
          <a:p>
            <a:r>
              <a:rPr lang="zh-CN" altLang="en-US" sz="2000" b="1">
                <a:solidFill>
                  <a:srgbClr val="FF0000"/>
                </a:solidFill>
                <a:latin typeface="华文新魏" pitchFamily="2" charset="-122"/>
                <a:ea typeface="华文新魏" pitchFamily="2" charset="-122"/>
              </a:rPr>
              <a:t>分析查询</a:t>
            </a:r>
          </a:p>
        </p:txBody>
      </p:sp>
      <p:sp>
        <p:nvSpPr>
          <p:cNvPr id="7" name="Rectangle 51"/>
          <p:cNvSpPr>
            <a:spLocks noChangeArrowheads="1"/>
          </p:cNvSpPr>
          <p:nvPr/>
        </p:nvSpPr>
        <p:spPr bwMode="auto">
          <a:xfrm>
            <a:off x="3068638" y="3433762"/>
            <a:ext cx="1477962" cy="715317"/>
          </a:xfrm>
          <a:prstGeom prst="rect">
            <a:avLst/>
          </a:prstGeom>
          <a:noFill/>
          <a:ln w="9525">
            <a:solidFill>
              <a:schemeClr val="tx1"/>
            </a:solidFill>
            <a:miter lim="800000"/>
            <a:headEnd/>
            <a:tailEnd/>
          </a:ln>
        </p:spPr>
        <p:txBody>
          <a:bodyPr wrap="none" anchor="ctr"/>
          <a:lstStyle/>
          <a:p>
            <a:endParaRPr lang="zh-CN" altLang="en-US" sz="2000">
              <a:solidFill>
                <a:srgbClr val="FF0000"/>
              </a:solidFill>
              <a:latin typeface="华文新魏" pitchFamily="2" charset="-122"/>
              <a:ea typeface="华文新魏" pitchFamily="2" charset="-122"/>
            </a:endParaRPr>
          </a:p>
        </p:txBody>
      </p:sp>
      <p:sp>
        <p:nvSpPr>
          <p:cNvPr id="8" name="Text Box 52"/>
          <p:cNvSpPr txBox="1">
            <a:spLocks noChangeArrowheads="1"/>
          </p:cNvSpPr>
          <p:nvPr/>
        </p:nvSpPr>
        <p:spPr bwMode="auto">
          <a:xfrm>
            <a:off x="3185656" y="3387725"/>
            <a:ext cx="1210588" cy="861774"/>
          </a:xfrm>
          <a:prstGeom prst="rect">
            <a:avLst/>
          </a:prstGeom>
          <a:noFill/>
          <a:ln w="9525">
            <a:noFill/>
            <a:miter lim="800000"/>
            <a:headEnd/>
            <a:tailEnd/>
          </a:ln>
        </p:spPr>
        <p:txBody>
          <a:bodyPr wrap="none">
            <a:spAutoFit/>
          </a:bodyPr>
          <a:lstStyle/>
          <a:p>
            <a:r>
              <a:rPr lang="zh-CN" altLang="en-US" sz="2000" b="1">
                <a:solidFill>
                  <a:srgbClr val="FF0000"/>
                </a:solidFill>
                <a:latin typeface="华文新魏" pitchFamily="2" charset="-122"/>
                <a:ea typeface="华文新魏" pitchFamily="2" charset="-122"/>
              </a:rPr>
              <a:t>选择逻辑</a:t>
            </a:r>
          </a:p>
          <a:p>
            <a:r>
              <a:rPr lang="zh-CN" altLang="en-US" sz="2000" b="1">
                <a:solidFill>
                  <a:srgbClr val="FF0000"/>
                </a:solidFill>
                <a:latin typeface="华文新魏" pitchFamily="2" charset="-122"/>
                <a:ea typeface="华文新魏" pitchFamily="2" charset="-122"/>
              </a:rPr>
              <a:t>查询计划</a:t>
            </a:r>
          </a:p>
        </p:txBody>
      </p:sp>
      <p:sp>
        <p:nvSpPr>
          <p:cNvPr id="9" name="Rectangle 53"/>
          <p:cNvSpPr>
            <a:spLocks noChangeArrowheads="1"/>
          </p:cNvSpPr>
          <p:nvPr/>
        </p:nvSpPr>
        <p:spPr bwMode="auto">
          <a:xfrm>
            <a:off x="3068638" y="4856162"/>
            <a:ext cx="1477962" cy="733077"/>
          </a:xfrm>
          <a:prstGeom prst="rect">
            <a:avLst/>
          </a:prstGeom>
          <a:noFill/>
          <a:ln w="9525">
            <a:solidFill>
              <a:schemeClr val="tx1"/>
            </a:solidFill>
            <a:miter lim="800000"/>
            <a:headEnd/>
            <a:tailEnd/>
          </a:ln>
        </p:spPr>
        <p:txBody>
          <a:bodyPr wrap="none" anchor="ctr"/>
          <a:lstStyle/>
          <a:p>
            <a:endParaRPr lang="zh-CN" altLang="en-US" sz="2000">
              <a:solidFill>
                <a:srgbClr val="FF0000"/>
              </a:solidFill>
              <a:latin typeface="华文新魏" pitchFamily="2" charset="-122"/>
              <a:ea typeface="华文新魏" pitchFamily="2" charset="-122"/>
            </a:endParaRPr>
          </a:p>
        </p:txBody>
      </p:sp>
      <p:sp>
        <p:nvSpPr>
          <p:cNvPr id="10" name="Text Box 54"/>
          <p:cNvSpPr txBox="1">
            <a:spLocks noChangeArrowheads="1"/>
          </p:cNvSpPr>
          <p:nvPr/>
        </p:nvSpPr>
        <p:spPr bwMode="auto">
          <a:xfrm>
            <a:off x="3207881" y="4795838"/>
            <a:ext cx="1210589" cy="861774"/>
          </a:xfrm>
          <a:prstGeom prst="rect">
            <a:avLst/>
          </a:prstGeom>
          <a:noFill/>
          <a:ln w="9525">
            <a:noFill/>
            <a:miter lim="800000"/>
            <a:headEnd/>
            <a:tailEnd/>
          </a:ln>
        </p:spPr>
        <p:txBody>
          <a:bodyPr wrap="none">
            <a:spAutoFit/>
          </a:bodyPr>
          <a:lstStyle/>
          <a:p>
            <a:pPr algn="ctr"/>
            <a:r>
              <a:rPr lang="zh-CN" altLang="en-US" sz="2000" b="1" dirty="0">
                <a:solidFill>
                  <a:srgbClr val="FF0000"/>
                </a:solidFill>
                <a:latin typeface="华文新魏" pitchFamily="2" charset="-122"/>
                <a:ea typeface="华文新魏" pitchFamily="2" charset="-122"/>
              </a:rPr>
              <a:t>选择</a:t>
            </a:r>
          </a:p>
          <a:p>
            <a:pPr algn="ctr"/>
            <a:r>
              <a:rPr lang="zh-CN" altLang="en-US" sz="2000" b="1" dirty="0">
                <a:solidFill>
                  <a:srgbClr val="FF0000"/>
                </a:solidFill>
                <a:latin typeface="华文新魏" pitchFamily="2" charset="-122"/>
                <a:ea typeface="华文新魏" pitchFamily="2" charset="-122"/>
              </a:rPr>
              <a:t>物理计划</a:t>
            </a:r>
          </a:p>
        </p:txBody>
      </p:sp>
      <p:sp>
        <p:nvSpPr>
          <p:cNvPr id="11" name="Text Box 55"/>
          <p:cNvSpPr txBox="1">
            <a:spLocks noChangeArrowheads="1"/>
          </p:cNvSpPr>
          <p:nvPr/>
        </p:nvSpPr>
        <p:spPr bwMode="auto">
          <a:xfrm>
            <a:off x="3261388" y="1184275"/>
            <a:ext cx="1143262" cy="400110"/>
          </a:xfrm>
          <a:prstGeom prst="rect">
            <a:avLst/>
          </a:prstGeom>
          <a:noFill/>
          <a:ln w="9525">
            <a:noFill/>
            <a:miter lim="800000"/>
            <a:headEnd/>
            <a:tailEnd/>
          </a:ln>
        </p:spPr>
        <p:txBody>
          <a:bodyPr wrap="none">
            <a:spAutoFit/>
          </a:bodyPr>
          <a:lstStyle/>
          <a:p>
            <a:r>
              <a:rPr lang="en-US" altLang="zh-CN" sz="2000" b="1">
                <a:solidFill>
                  <a:srgbClr val="FF0000"/>
                </a:solidFill>
                <a:latin typeface="华文新魏" pitchFamily="2" charset="-122"/>
                <a:ea typeface="华文新魏" pitchFamily="2" charset="-122"/>
              </a:rPr>
              <a:t>SQL</a:t>
            </a:r>
            <a:r>
              <a:rPr lang="zh-CN" altLang="en-US" sz="2000" b="1">
                <a:solidFill>
                  <a:srgbClr val="FF0000"/>
                </a:solidFill>
                <a:latin typeface="华文新魏" pitchFamily="2" charset="-122"/>
                <a:ea typeface="华文新魏" pitchFamily="2" charset="-122"/>
              </a:rPr>
              <a:t>查询</a:t>
            </a:r>
          </a:p>
        </p:txBody>
      </p:sp>
      <p:sp>
        <p:nvSpPr>
          <p:cNvPr id="12" name="Line 56"/>
          <p:cNvSpPr>
            <a:spLocks noChangeShapeType="1"/>
          </p:cNvSpPr>
          <p:nvPr/>
        </p:nvSpPr>
        <p:spPr bwMode="auto">
          <a:xfrm flipH="1">
            <a:off x="3821113" y="1641475"/>
            <a:ext cx="11112" cy="400050"/>
          </a:xfrm>
          <a:prstGeom prst="line">
            <a:avLst/>
          </a:prstGeom>
          <a:noFill/>
          <a:ln w="28575">
            <a:solidFill>
              <a:schemeClr val="tx1"/>
            </a:solidFill>
            <a:round/>
            <a:headEnd/>
            <a:tailEnd type="arrow" w="med" len="med"/>
          </a:ln>
        </p:spPr>
        <p:txBody>
          <a:bodyPr wrap="none" anchor="ctr"/>
          <a:lstStyle/>
          <a:p>
            <a:endParaRPr lang="zh-CN" altLang="en-US" sz="2000">
              <a:solidFill>
                <a:srgbClr val="FF0000"/>
              </a:solidFill>
              <a:latin typeface="华文新魏" pitchFamily="2" charset="-122"/>
              <a:ea typeface="华文新魏" pitchFamily="2" charset="-122"/>
            </a:endParaRPr>
          </a:p>
        </p:txBody>
      </p:sp>
      <p:sp>
        <p:nvSpPr>
          <p:cNvPr id="13" name="Line 57"/>
          <p:cNvSpPr>
            <a:spLocks noChangeShapeType="1"/>
          </p:cNvSpPr>
          <p:nvPr/>
        </p:nvSpPr>
        <p:spPr bwMode="auto">
          <a:xfrm>
            <a:off x="3808413" y="2668588"/>
            <a:ext cx="0" cy="788987"/>
          </a:xfrm>
          <a:prstGeom prst="line">
            <a:avLst/>
          </a:prstGeom>
          <a:noFill/>
          <a:ln w="28575">
            <a:solidFill>
              <a:schemeClr val="tx1"/>
            </a:solidFill>
            <a:round/>
            <a:headEnd/>
            <a:tailEnd type="arrow" w="med" len="med"/>
          </a:ln>
        </p:spPr>
        <p:txBody>
          <a:bodyPr wrap="none" anchor="ctr"/>
          <a:lstStyle/>
          <a:p>
            <a:endParaRPr lang="zh-CN" altLang="en-US" sz="2000">
              <a:solidFill>
                <a:srgbClr val="FF0000"/>
              </a:solidFill>
              <a:latin typeface="华文新魏" pitchFamily="2" charset="-122"/>
              <a:ea typeface="华文新魏" pitchFamily="2" charset="-122"/>
            </a:endParaRPr>
          </a:p>
        </p:txBody>
      </p:sp>
      <p:sp>
        <p:nvSpPr>
          <p:cNvPr id="14" name="Line 58"/>
          <p:cNvSpPr>
            <a:spLocks noChangeShapeType="1"/>
          </p:cNvSpPr>
          <p:nvPr/>
        </p:nvSpPr>
        <p:spPr bwMode="auto">
          <a:xfrm>
            <a:off x="3779912" y="4149080"/>
            <a:ext cx="3101" cy="710258"/>
          </a:xfrm>
          <a:prstGeom prst="line">
            <a:avLst/>
          </a:prstGeom>
          <a:noFill/>
          <a:ln w="28575">
            <a:solidFill>
              <a:schemeClr val="tx1"/>
            </a:solidFill>
            <a:round/>
            <a:headEnd/>
            <a:tailEnd type="arrow" w="med" len="med"/>
          </a:ln>
        </p:spPr>
        <p:txBody>
          <a:bodyPr wrap="none" anchor="ctr"/>
          <a:lstStyle/>
          <a:p>
            <a:endParaRPr lang="zh-CN" altLang="en-US" sz="2000">
              <a:solidFill>
                <a:srgbClr val="FF0000"/>
              </a:solidFill>
              <a:latin typeface="华文新魏" pitchFamily="2" charset="-122"/>
              <a:ea typeface="华文新魏" pitchFamily="2" charset="-122"/>
            </a:endParaRPr>
          </a:p>
        </p:txBody>
      </p:sp>
      <p:sp>
        <p:nvSpPr>
          <p:cNvPr id="15" name="AutoShape 59"/>
          <p:cNvSpPr>
            <a:spLocks noChangeArrowheads="1"/>
          </p:cNvSpPr>
          <p:nvPr/>
        </p:nvSpPr>
        <p:spPr bwMode="auto">
          <a:xfrm>
            <a:off x="4195763" y="2903538"/>
            <a:ext cx="268287" cy="287337"/>
          </a:xfrm>
          <a:prstGeom prst="triangle">
            <a:avLst>
              <a:gd name="adj" fmla="val 50000"/>
            </a:avLst>
          </a:prstGeom>
          <a:noFill/>
          <a:ln w="9525">
            <a:solidFill>
              <a:schemeClr val="tx1"/>
            </a:solidFill>
            <a:miter lim="800000"/>
            <a:headEnd/>
            <a:tailEnd/>
          </a:ln>
        </p:spPr>
        <p:txBody>
          <a:bodyPr wrap="none" anchor="ctr"/>
          <a:lstStyle/>
          <a:p>
            <a:endParaRPr lang="zh-CN" altLang="en-US" sz="2000">
              <a:solidFill>
                <a:srgbClr val="FF0000"/>
              </a:solidFill>
              <a:latin typeface="华文新魏" pitchFamily="2" charset="-122"/>
              <a:ea typeface="华文新魏" pitchFamily="2" charset="-122"/>
            </a:endParaRPr>
          </a:p>
        </p:txBody>
      </p:sp>
      <p:sp>
        <p:nvSpPr>
          <p:cNvPr id="16" name="AutoShape 60"/>
          <p:cNvSpPr>
            <a:spLocks noChangeArrowheads="1"/>
          </p:cNvSpPr>
          <p:nvPr/>
        </p:nvSpPr>
        <p:spPr bwMode="auto">
          <a:xfrm>
            <a:off x="4162425" y="5699125"/>
            <a:ext cx="268288" cy="287338"/>
          </a:xfrm>
          <a:prstGeom prst="triangle">
            <a:avLst>
              <a:gd name="adj" fmla="val 50000"/>
            </a:avLst>
          </a:prstGeom>
          <a:noFill/>
          <a:ln w="9525">
            <a:solidFill>
              <a:schemeClr val="tx1"/>
            </a:solidFill>
            <a:miter lim="800000"/>
            <a:headEnd/>
            <a:tailEnd/>
          </a:ln>
        </p:spPr>
        <p:txBody>
          <a:bodyPr wrap="none" anchor="ctr"/>
          <a:lstStyle/>
          <a:p>
            <a:endParaRPr lang="zh-CN" altLang="en-US" sz="2000">
              <a:solidFill>
                <a:srgbClr val="FF0000"/>
              </a:solidFill>
              <a:latin typeface="华文新魏" pitchFamily="2" charset="-122"/>
              <a:ea typeface="华文新魏" pitchFamily="2" charset="-122"/>
            </a:endParaRPr>
          </a:p>
        </p:txBody>
      </p:sp>
      <p:sp>
        <p:nvSpPr>
          <p:cNvPr id="17" name="AutoShape 61"/>
          <p:cNvSpPr>
            <a:spLocks noChangeArrowheads="1"/>
          </p:cNvSpPr>
          <p:nvPr/>
        </p:nvSpPr>
        <p:spPr bwMode="auto">
          <a:xfrm>
            <a:off x="4138613" y="4300538"/>
            <a:ext cx="268287" cy="287337"/>
          </a:xfrm>
          <a:prstGeom prst="triangle">
            <a:avLst>
              <a:gd name="adj" fmla="val 50000"/>
            </a:avLst>
          </a:prstGeom>
          <a:noFill/>
          <a:ln w="9525">
            <a:solidFill>
              <a:schemeClr val="tx1"/>
            </a:solidFill>
            <a:miter lim="800000"/>
            <a:headEnd/>
            <a:tailEnd/>
          </a:ln>
        </p:spPr>
        <p:txBody>
          <a:bodyPr wrap="none" anchor="ctr"/>
          <a:lstStyle/>
          <a:p>
            <a:endParaRPr lang="zh-CN" altLang="en-US" sz="2000">
              <a:solidFill>
                <a:srgbClr val="FF0000"/>
              </a:solidFill>
              <a:latin typeface="华文新魏" pitchFamily="2" charset="-122"/>
              <a:ea typeface="华文新魏" pitchFamily="2" charset="-122"/>
            </a:endParaRPr>
          </a:p>
        </p:txBody>
      </p:sp>
      <p:sp>
        <p:nvSpPr>
          <p:cNvPr id="18" name="Line 62"/>
          <p:cNvSpPr>
            <a:spLocks noChangeShapeType="1"/>
          </p:cNvSpPr>
          <p:nvPr/>
        </p:nvSpPr>
        <p:spPr bwMode="auto">
          <a:xfrm flipH="1">
            <a:off x="3770311" y="5589240"/>
            <a:ext cx="9600" cy="560735"/>
          </a:xfrm>
          <a:prstGeom prst="line">
            <a:avLst/>
          </a:prstGeom>
          <a:noFill/>
          <a:ln w="28575">
            <a:solidFill>
              <a:schemeClr val="tx1"/>
            </a:solidFill>
            <a:round/>
            <a:headEnd/>
            <a:tailEnd type="arrow" w="med" len="med"/>
          </a:ln>
        </p:spPr>
        <p:txBody>
          <a:bodyPr wrap="none" anchor="ctr"/>
          <a:lstStyle/>
          <a:p>
            <a:endParaRPr lang="zh-CN" altLang="en-US" sz="2000">
              <a:solidFill>
                <a:srgbClr val="FF0000"/>
              </a:solidFill>
              <a:latin typeface="华文新魏" pitchFamily="2" charset="-122"/>
              <a:ea typeface="华文新魏" pitchFamily="2" charset="-122"/>
            </a:endParaRPr>
          </a:p>
        </p:txBody>
      </p:sp>
      <p:sp>
        <p:nvSpPr>
          <p:cNvPr id="19" name="Text Box 63"/>
          <p:cNvSpPr txBox="1">
            <a:spLocks noChangeArrowheads="1"/>
          </p:cNvSpPr>
          <p:nvPr/>
        </p:nvSpPr>
        <p:spPr bwMode="auto">
          <a:xfrm>
            <a:off x="3222169" y="6154738"/>
            <a:ext cx="1210588" cy="400110"/>
          </a:xfrm>
          <a:prstGeom prst="rect">
            <a:avLst/>
          </a:prstGeom>
          <a:noFill/>
          <a:ln w="9525">
            <a:noFill/>
            <a:miter lim="800000"/>
            <a:headEnd/>
            <a:tailEnd/>
          </a:ln>
        </p:spPr>
        <p:txBody>
          <a:bodyPr wrap="none">
            <a:spAutoFit/>
          </a:bodyPr>
          <a:lstStyle/>
          <a:p>
            <a:r>
              <a:rPr lang="zh-CN" altLang="en-US" sz="2000" b="1">
                <a:solidFill>
                  <a:srgbClr val="FF0000"/>
                </a:solidFill>
                <a:latin typeface="华文新魏" pitchFamily="2" charset="-122"/>
                <a:ea typeface="华文新魏" pitchFamily="2" charset="-122"/>
              </a:rPr>
              <a:t>执行计划</a:t>
            </a:r>
          </a:p>
        </p:txBody>
      </p:sp>
      <p:sp>
        <p:nvSpPr>
          <p:cNvPr id="20" name="Text Box 64"/>
          <p:cNvSpPr txBox="1">
            <a:spLocks noChangeArrowheads="1"/>
          </p:cNvSpPr>
          <p:nvPr/>
        </p:nvSpPr>
        <p:spPr bwMode="auto">
          <a:xfrm>
            <a:off x="4615245" y="2800350"/>
            <a:ext cx="1529586" cy="400110"/>
          </a:xfrm>
          <a:prstGeom prst="rect">
            <a:avLst/>
          </a:prstGeom>
          <a:noFill/>
          <a:ln w="9525">
            <a:noFill/>
            <a:miter lim="800000"/>
            <a:headEnd/>
            <a:tailEnd/>
          </a:ln>
        </p:spPr>
        <p:txBody>
          <a:bodyPr wrap="none">
            <a:spAutoFit/>
          </a:bodyPr>
          <a:lstStyle/>
          <a:p>
            <a:r>
              <a:rPr lang="zh-CN" altLang="en-US" sz="2000" b="1">
                <a:solidFill>
                  <a:srgbClr val="FF0000"/>
                </a:solidFill>
                <a:latin typeface="华文新魏" pitchFamily="2" charset="-122"/>
                <a:ea typeface="华文新魏" pitchFamily="2" charset="-122"/>
              </a:rPr>
              <a:t> 语法分析树</a:t>
            </a:r>
          </a:p>
        </p:txBody>
      </p:sp>
      <p:sp>
        <p:nvSpPr>
          <p:cNvPr id="21" name="Text Box 65"/>
          <p:cNvSpPr txBox="1">
            <a:spLocks noChangeArrowheads="1"/>
          </p:cNvSpPr>
          <p:nvPr/>
        </p:nvSpPr>
        <p:spPr bwMode="auto">
          <a:xfrm>
            <a:off x="4574665" y="4216400"/>
            <a:ext cx="2042547" cy="400110"/>
          </a:xfrm>
          <a:prstGeom prst="rect">
            <a:avLst/>
          </a:prstGeom>
          <a:noFill/>
          <a:ln w="9525">
            <a:noFill/>
            <a:miter lim="800000"/>
            <a:headEnd/>
            <a:tailEnd/>
          </a:ln>
        </p:spPr>
        <p:txBody>
          <a:bodyPr wrap="none">
            <a:spAutoFit/>
          </a:bodyPr>
          <a:lstStyle/>
          <a:p>
            <a:r>
              <a:rPr lang="zh-CN" altLang="en-US" sz="2000" b="1">
                <a:solidFill>
                  <a:srgbClr val="FF0000"/>
                </a:solidFill>
                <a:latin typeface="华文新魏" pitchFamily="2" charset="-122"/>
                <a:ea typeface="华文新魏" pitchFamily="2" charset="-122"/>
              </a:rPr>
              <a:t> 逻辑查询计划树</a:t>
            </a:r>
          </a:p>
        </p:txBody>
      </p:sp>
      <p:sp>
        <p:nvSpPr>
          <p:cNvPr id="22" name="Text Box 66"/>
          <p:cNvSpPr txBox="1">
            <a:spLocks noChangeArrowheads="1"/>
          </p:cNvSpPr>
          <p:nvPr/>
        </p:nvSpPr>
        <p:spPr bwMode="auto">
          <a:xfrm>
            <a:off x="4583698" y="5641975"/>
            <a:ext cx="1980029" cy="400110"/>
          </a:xfrm>
          <a:prstGeom prst="rect">
            <a:avLst/>
          </a:prstGeom>
          <a:noFill/>
          <a:ln w="9525">
            <a:noFill/>
            <a:miter lim="800000"/>
            <a:headEnd/>
            <a:tailEnd/>
          </a:ln>
        </p:spPr>
        <p:txBody>
          <a:bodyPr wrap="none">
            <a:spAutoFit/>
          </a:bodyPr>
          <a:lstStyle/>
          <a:p>
            <a:r>
              <a:rPr lang="zh-CN" altLang="en-US" sz="2000" b="1">
                <a:solidFill>
                  <a:srgbClr val="FF0000"/>
                </a:solidFill>
                <a:latin typeface="华文新魏" pitchFamily="2" charset="-122"/>
                <a:ea typeface="华文新魏" pitchFamily="2" charset="-122"/>
              </a:rPr>
              <a:t>物理查询计划树</a:t>
            </a:r>
          </a:p>
        </p:txBody>
      </p:sp>
    </p:spTree>
    <p:extLst>
      <p:ext uri="{BB962C8B-B14F-4D97-AF65-F5344CB8AC3E}">
        <p14:creationId xmlns:p14="http://schemas.microsoft.com/office/powerpoint/2010/main" val="342797069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pPr eaLnBrk="1" hangingPunct="1">
              <a:defRPr/>
            </a:pPr>
            <a:r>
              <a:rPr lang="zh-CN" altLang="en-US" dirty="0" smtClean="0"/>
              <a:t>提纲</a:t>
            </a:r>
          </a:p>
        </p:txBody>
      </p:sp>
      <p:sp>
        <p:nvSpPr>
          <p:cNvPr id="7" name="Rectangle 3"/>
          <p:cNvSpPr txBox="1">
            <a:spLocks noChangeArrowheads="1"/>
          </p:cNvSpPr>
          <p:nvPr/>
        </p:nvSpPr>
        <p:spPr bwMode="auto">
          <a:xfrm>
            <a:off x="188913" y="1219200"/>
            <a:ext cx="8726487"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150000"/>
              </a:lnSpc>
              <a:spcBef>
                <a:spcPct val="20000"/>
              </a:spcBef>
              <a:buClr>
                <a:srgbClr val="3333CC"/>
              </a:buClr>
              <a:buFont typeface="Wingdings" pitchFamily="2" charset="2"/>
              <a:buChar char="n"/>
              <a:defRPr/>
            </a:pPr>
            <a:r>
              <a:rPr lang="zh-CN" altLang="en-US" sz="3200" kern="0" dirty="0" smtClean="0">
                <a:solidFill>
                  <a:srgbClr val="3333CC"/>
                </a:solidFill>
                <a:effectLst>
                  <a:outerShdw blurRad="38100" dist="38100" dir="2700000" algn="tl">
                    <a:srgbClr val="C0C0C0"/>
                  </a:outerShdw>
                </a:effectLst>
                <a:latin typeface="Tahoma"/>
                <a:ea typeface="隶书"/>
              </a:rPr>
              <a:t>查询处理简介</a:t>
            </a:r>
            <a:endParaRPr lang="en-US" altLang="zh-CN" sz="3200" kern="0" dirty="0" smtClean="0">
              <a:solidFill>
                <a:srgbClr val="3333CC"/>
              </a:solidFill>
              <a:effectLst>
                <a:outerShdw blurRad="38100" dist="38100" dir="2700000" algn="tl">
                  <a:srgbClr val="C0C0C0"/>
                </a:outerShdw>
              </a:effectLst>
              <a:latin typeface="Tahoma"/>
              <a:ea typeface="隶书"/>
            </a:endParaRPr>
          </a:p>
          <a:p>
            <a:pPr marL="342900" indent="-342900">
              <a:lnSpc>
                <a:spcPct val="150000"/>
              </a:lnSpc>
              <a:spcBef>
                <a:spcPct val="20000"/>
              </a:spcBef>
              <a:buClr>
                <a:srgbClr val="3333CC"/>
              </a:buClr>
              <a:buFont typeface="Wingdings" pitchFamily="2" charset="2"/>
              <a:buChar char="n"/>
              <a:defRPr/>
            </a:pPr>
            <a:r>
              <a:rPr lang="zh-CN" altLang="en-US" sz="3200" kern="0" dirty="0" smtClean="0">
                <a:solidFill>
                  <a:srgbClr val="3333CC"/>
                </a:solidFill>
                <a:effectLst>
                  <a:outerShdw blurRad="38100" dist="38100" dir="2700000" algn="tl">
                    <a:srgbClr val="C0C0C0"/>
                  </a:outerShdw>
                </a:effectLst>
                <a:latin typeface="Tahoma"/>
                <a:ea typeface="隶书"/>
              </a:rPr>
              <a:t>执行方式</a:t>
            </a:r>
            <a:endParaRPr lang="en-US" altLang="zh-CN" sz="3200" kern="0" dirty="0" smtClean="0">
              <a:solidFill>
                <a:srgbClr val="3333CC"/>
              </a:solidFill>
              <a:effectLst>
                <a:outerShdw blurRad="38100" dist="38100" dir="2700000" algn="tl">
                  <a:srgbClr val="C0C0C0"/>
                </a:outerShdw>
              </a:effectLst>
              <a:latin typeface="Tahoma"/>
              <a:ea typeface="隶书"/>
            </a:endParaRPr>
          </a:p>
          <a:p>
            <a:pPr marL="342900" indent="-342900">
              <a:lnSpc>
                <a:spcPct val="150000"/>
              </a:lnSpc>
              <a:spcBef>
                <a:spcPct val="20000"/>
              </a:spcBef>
              <a:buClr>
                <a:srgbClr val="3333CC"/>
              </a:buClr>
              <a:buFont typeface="Wingdings" pitchFamily="2" charset="2"/>
              <a:buChar char="n"/>
              <a:defRPr/>
            </a:pPr>
            <a:r>
              <a:rPr lang="zh-CN" altLang="en-US" sz="3200" kern="0" dirty="0" smtClean="0">
                <a:solidFill>
                  <a:srgbClr val="3333CC"/>
                </a:solidFill>
                <a:effectLst>
                  <a:outerShdw blurRad="38100" dist="38100" dir="2700000" algn="tl">
                    <a:srgbClr val="C0C0C0"/>
                  </a:outerShdw>
                </a:effectLst>
                <a:latin typeface="Tahoma"/>
                <a:ea typeface="隶书"/>
              </a:rPr>
              <a:t>统计数据</a:t>
            </a:r>
            <a:endParaRPr lang="en-US" altLang="zh-CN" sz="3200" kern="0" dirty="0" smtClean="0">
              <a:solidFill>
                <a:srgbClr val="3333CC"/>
              </a:solidFill>
              <a:effectLst>
                <a:outerShdw blurRad="38100" dist="38100" dir="2700000" algn="tl">
                  <a:srgbClr val="C0C0C0"/>
                </a:outerShdw>
              </a:effectLst>
              <a:latin typeface="Tahoma"/>
              <a:ea typeface="隶书"/>
            </a:endParaRPr>
          </a:p>
          <a:p>
            <a:pPr marL="342900" indent="-342900">
              <a:lnSpc>
                <a:spcPct val="150000"/>
              </a:lnSpc>
              <a:spcBef>
                <a:spcPct val="20000"/>
              </a:spcBef>
              <a:buClr>
                <a:srgbClr val="3333CC"/>
              </a:buClr>
              <a:buFont typeface="Wingdings" pitchFamily="2" charset="2"/>
              <a:buChar char="n"/>
              <a:defRPr/>
            </a:pPr>
            <a:r>
              <a:rPr lang="zh-CN" altLang="en-US" sz="3200" kern="0" dirty="0" smtClean="0">
                <a:solidFill>
                  <a:srgbClr val="3333CC"/>
                </a:solidFill>
                <a:effectLst>
                  <a:outerShdw blurRad="38100" dist="38100" dir="2700000" algn="tl">
                    <a:srgbClr val="C0C0C0"/>
                  </a:outerShdw>
                </a:effectLst>
                <a:latin typeface="Tahoma"/>
                <a:ea typeface="隶书"/>
              </a:rPr>
              <a:t>代价估计</a:t>
            </a:r>
            <a:endParaRPr lang="en-US" altLang="zh-CN" sz="3200" kern="0" dirty="0" smtClean="0">
              <a:solidFill>
                <a:srgbClr val="3333CC"/>
              </a:solidFill>
              <a:effectLst>
                <a:outerShdw blurRad="38100" dist="38100" dir="2700000" algn="tl">
                  <a:srgbClr val="C0C0C0"/>
                </a:outerShdw>
              </a:effectLst>
              <a:latin typeface="Tahoma"/>
              <a:ea typeface="隶书"/>
            </a:endParaRPr>
          </a:p>
          <a:p>
            <a:pPr marL="342900" indent="-342900">
              <a:lnSpc>
                <a:spcPct val="150000"/>
              </a:lnSpc>
              <a:spcBef>
                <a:spcPct val="20000"/>
              </a:spcBef>
              <a:buClr>
                <a:srgbClr val="3333CC"/>
              </a:buClr>
              <a:buFont typeface="Wingdings" pitchFamily="2" charset="2"/>
              <a:buChar char="n"/>
              <a:defRPr/>
            </a:pPr>
            <a:r>
              <a:rPr lang="zh-CN" altLang="en-US" sz="3200" kern="0" dirty="0" smtClean="0">
                <a:solidFill>
                  <a:srgbClr val="3333CC"/>
                </a:solidFill>
                <a:effectLst>
                  <a:outerShdw blurRad="38100" dist="38100" dir="2700000" algn="tl">
                    <a:srgbClr val="C0C0C0"/>
                  </a:outerShdw>
                </a:effectLst>
                <a:latin typeface="Tahoma"/>
                <a:ea typeface="隶书"/>
              </a:rPr>
              <a:t>算子实现</a:t>
            </a:r>
            <a:endParaRPr lang="en-US" altLang="zh-CN" sz="3200" kern="0" dirty="0" smtClean="0">
              <a:solidFill>
                <a:srgbClr val="3333CC"/>
              </a:solidFill>
              <a:effectLst>
                <a:outerShdw blurRad="38100" dist="38100" dir="2700000" algn="tl">
                  <a:srgbClr val="C0C0C0"/>
                </a:outerShdw>
              </a:effectLst>
              <a:latin typeface="Tahoma"/>
              <a:ea typeface="隶书"/>
            </a:endParaRPr>
          </a:p>
          <a:p>
            <a:pPr marL="342900" indent="-342900">
              <a:lnSpc>
                <a:spcPct val="150000"/>
              </a:lnSpc>
              <a:spcBef>
                <a:spcPct val="20000"/>
              </a:spcBef>
              <a:buClr>
                <a:srgbClr val="3333CC"/>
              </a:buClr>
              <a:buFont typeface="Wingdings" pitchFamily="2" charset="2"/>
              <a:buChar char="n"/>
              <a:defRPr/>
            </a:pPr>
            <a:r>
              <a:rPr lang="en-US" altLang="zh-CN" sz="3200" kern="0" dirty="0" smtClean="0">
                <a:solidFill>
                  <a:srgbClr val="3333CC"/>
                </a:solidFill>
                <a:effectLst>
                  <a:outerShdw blurRad="38100" dist="38100" dir="2700000" algn="tl">
                    <a:srgbClr val="C0C0C0"/>
                  </a:outerShdw>
                </a:effectLst>
                <a:latin typeface="Tahoma"/>
                <a:ea typeface="隶书"/>
              </a:rPr>
              <a:t>SQL</a:t>
            </a:r>
            <a:r>
              <a:rPr lang="zh-CN" altLang="en-US" sz="3200" kern="0" dirty="0" smtClean="0">
                <a:solidFill>
                  <a:srgbClr val="3333CC"/>
                </a:solidFill>
                <a:effectLst>
                  <a:outerShdw blurRad="38100" dist="38100" dir="2700000" algn="tl">
                    <a:srgbClr val="C0C0C0"/>
                  </a:outerShdw>
                </a:effectLst>
                <a:latin typeface="Tahoma"/>
                <a:ea typeface="隶书"/>
              </a:rPr>
              <a:t>提示</a:t>
            </a:r>
            <a:endParaRPr lang="en-US" altLang="zh-CN" sz="3200" kern="0" dirty="0" smtClean="0">
              <a:solidFill>
                <a:srgbClr val="3333CC"/>
              </a:solidFill>
              <a:effectLst>
                <a:outerShdw blurRad="38100" dist="38100" dir="2700000" algn="tl">
                  <a:srgbClr val="C0C0C0"/>
                </a:outerShdw>
              </a:effectLst>
              <a:latin typeface="Tahoma"/>
              <a:ea typeface="隶书"/>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894284"/>
            <a:ext cx="3168352" cy="2458641"/>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查询优化</a:t>
            </a:r>
          </a:p>
        </p:txBody>
      </p:sp>
      <p:sp>
        <p:nvSpPr>
          <p:cNvPr id="3" name="内容占位符 2"/>
          <p:cNvSpPr>
            <a:spLocks noGrp="1"/>
          </p:cNvSpPr>
          <p:nvPr>
            <p:ph idx="1"/>
          </p:nvPr>
        </p:nvSpPr>
        <p:spPr/>
        <p:txBody>
          <a:bodyPr/>
          <a:lstStyle/>
          <a:p>
            <a:pPr>
              <a:lnSpc>
                <a:spcPct val="150000"/>
              </a:lnSpc>
            </a:pPr>
            <a:r>
              <a:rPr lang="zh-CN" altLang="en-US" dirty="0"/>
              <a:t>查询优化：对一个给定的查询，从多种可能执行方式中选择出最有效率的作为查询执行计划</a:t>
            </a:r>
          </a:p>
          <a:p>
            <a:pPr>
              <a:lnSpc>
                <a:spcPct val="150000"/>
              </a:lnSpc>
            </a:pPr>
            <a:r>
              <a:rPr lang="zh-CN" altLang="en-US" dirty="0"/>
              <a:t>高效的执行计划有两方面的衡量标准</a:t>
            </a:r>
          </a:p>
          <a:p>
            <a:pPr lvl="1">
              <a:lnSpc>
                <a:spcPct val="150000"/>
              </a:lnSpc>
            </a:pPr>
            <a:r>
              <a:rPr lang="zh-CN" altLang="en-US" dirty="0"/>
              <a:t>使中间结果最小化</a:t>
            </a:r>
          </a:p>
          <a:p>
            <a:pPr lvl="1">
              <a:lnSpc>
                <a:spcPct val="150000"/>
              </a:lnSpc>
            </a:pPr>
            <a:r>
              <a:rPr lang="zh-CN" altLang="en-US" dirty="0"/>
              <a:t>采用尽可能好的操作算法</a:t>
            </a:r>
          </a:p>
          <a:p>
            <a:pPr>
              <a:lnSpc>
                <a:spcPct val="150000"/>
              </a:lnSpc>
            </a:pPr>
            <a:r>
              <a:rPr lang="zh-CN" altLang="en-US" dirty="0"/>
              <a:t>基于代价的方法和启发式方法</a:t>
            </a:r>
          </a:p>
          <a:p>
            <a:endParaRPr lang="zh-CN" altLang="en-US" dirty="0"/>
          </a:p>
        </p:txBody>
      </p:sp>
    </p:spTree>
    <p:extLst>
      <p:ext uri="{BB962C8B-B14F-4D97-AF65-F5344CB8AC3E}">
        <p14:creationId xmlns:p14="http://schemas.microsoft.com/office/powerpoint/2010/main" val="94194283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查询优化</a:t>
            </a:r>
          </a:p>
        </p:txBody>
      </p:sp>
      <p:sp>
        <p:nvSpPr>
          <p:cNvPr id="3" name="内容占位符 2"/>
          <p:cNvSpPr>
            <a:spLocks noGrp="1"/>
          </p:cNvSpPr>
          <p:nvPr>
            <p:ph idx="1"/>
          </p:nvPr>
        </p:nvSpPr>
        <p:spPr/>
        <p:txBody>
          <a:bodyPr/>
          <a:lstStyle/>
          <a:p>
            <a:pPr>
              <a:lnSpc>
                <a:spcPct val="115000"/>
              </a:lnSpc>
            </a:pPr>
            <a:r>
              <a:rPr lang="zh-CN" altLang="en-US" sz="2800" dirty="0"/>
              <a:t>基于代价的方法</a:t>
            </a:r>
            <a:r>
              <a:rPr lang="en-US" altLang="zh-CN" sz="2800" dirty="0"/>
              <a:t>(cost-based)</a:t>
            </a:r>
            <a:endParaRPr lang="zh-CN" altLang="en-US" sz="2800" dirty="0"/>
          </a:p>
          <a:p>
            <a:pPr lvl="1">
              <a:lnSpc>
                <a:spcPct val="115000"/>
              </a:lnSpc>
            </a:pPr>
            <a:r>
              <a:rPr lang="zh-CN" altLang="en-US" sz="2400" dirty="0"/>
              <a:t>生成所有可能的侯选计划，通过统计信息和存取路径确定每一计划中的各个操作的代价和综合代价，最后选择代价最小的一个</a:t>
            </a:r>
          </a:p>
          <a:p>
            <a:pPr lvl="1">
              <a:lnSpc>
                <a:spcPct val="115000"/>
              </a:lnSpc>
            </a:pPr>
            <a:r>
              <a:rPr lang="zh-CN" altLang="en-US" sz="2400" dirty="0"/>
              <a:t>优化代价较大</a:t>
            </a:r>
          </a:p>
          <a:p>
            <a:pPr>
              <a:lnSpc>
                <a:spcPct val="115000"/>
              </a:lnSpc>
            </a:pPr>
            <a:r>
              <a:rPr lang="zh-CN" altLang="en-US" sz="2800" dirty="0"/>
              <a:t>启发式方法</a:t>
            </a:r>
            <a:r>
              <a:rPr lang="en-US" altLang="zh-CN" sz="2800" dirty="0"/>
              <a:t>(rule-based)</a:t>
            </a:r>
            <a:endParaRPr lang="zh-CN" altLang="en-US" sz="2800" dirty="0"/>
          </a:p>
          <a:p>
            <a:pPr lvl="1">
              <a:lnSpc>
                <a:spcPct val="115000"/>
              </a:lnSpc>
            </a:pPr>
            <a:r>
              <a:rPr lang="zh-CN" altLang="en-US" sz="2400" dirty="0"/>
              <a:t>主要是代数优化，依据关系代数的等价变换做一些逻辑变换 </a:t>
            </a:r>
          </a:p>
          <a:p>
            <a:pPr lvl="1">
              <a:lnSpc>
                <a:spcPct val="115000"/>
              </a:lnSpc>
            </a:pPr>
            <a:r>
              <a:rPr lang="zh-CN" altLang="en-US" sz="2400" dirty="0"/>
              <a:t>假定因素太多，优化的代价虽小，但优化的准确程度较差</a:t>
            </a:r>
          </a:p>
          <a:p>
            <a:pPr>
              <a:lnSpc>
                <a:spcPct val="115000"/>
              </a:lnSpc>
            </a:pPr>
            <a:r>
              <a:rPr lang="zh-CN" altLang="en-US" sz="2800" dirty="0"/>
              <a:t>两种方法结合起来使用：利用启发式方法尽量减少侯选计划，利用基于代价的方法准确地确定执行</a:t>
            </a:r>
            <a:r>
              <a:rPr lang="zh-CN" altLang="en-US" sz="2800" dirty="0" smtClean="0"/>
              <a:t>计划</a:t>
            </a:r>
            <a:endParaRPr lang="zh-CN" altLang="en-US" dirty="0"/>
          </a:p>
        </p:txBody>
      </p:sp>
    </p:spTree>
    <p:extLst>
      <p:ext uri="{BB962C8B-B14F-4D97-AF65-F5344CB8AC3E}">
        <p14:creationId xmlns:p14="http://schemas.microsoft.com/office/powerpoint/2010/main" val="364618925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关系代数表达式的优化</a:t>
            </a:r>
          </a:p>
        </p:txBody>
      </p:sp>
      <p:sp>
        <p:nvSpPr>
          <p:cNvPr id="4" name="Text Box 3"/>
          <p:cNvSpPr txBox="1">
            <a:spLocks noChangeArrowheads="1"/>
          </p:cNvSpPr>
          <p:nvPr/>
        </p:nvSpPr>
        <p:spPr bwMode="auto">
          <a:xfrm>
            <a:off x="539552" y="1525736"/>
            <a:ext cx="615553" cy="4927600"/>
          </a:xfrm>
          <a:prstGeom prst="rect">
            <a:avLst/>
          </a:prstGeom>
          <a:gradFill rotWithShape="0">
            <a:gsLst>
              <a:gs pos="0">
                <a:srgbClr val="000082"/>
              </a:gs>
              <a:gs pos="30000">
                <a:srgbClr val="66008F"/>
              </a:gs>
              <a:gs pos="64999">
                <a:srgbClr val="BA0066"/>
              </a:gs>
              <a:gs pos="89999">
                <a:srgbClr val="FF0000"/>
              </a:gs>
              <a:gs pos="100000">
                <a:srgbClr val="FF82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0082"/>
            </a:extrusionClr>
          </a:sp3d>
        </p:spPr>
        <p:txBody>
          <a:bodyPr vert="eaVert" wrap="square">
            <a:spAutoFit/>
            <a:flatTx/>
          </a:bodyPr>
          <a:lstStyle/>
          <a:p>
            <a:pPr algn="ctr">
              <a:buClrTx/>
              <a:buSzTx/>
              <a:buFontTx/>
              <a:buNone/>
            </a:pPr>
            <a:r>
              <a:rPr lang="zh-CN" altLang="en-US" sz="2800" dirty="0">
                <a:solidFill>
                  <a:srgbClr val="FFCF01"/>
                </a:solidFill>
                <a:latin typeface="华文新魏" pitchFamily="2" charset="-122"/>
                <a:ea typeface="华文新魏" pitchFamily="2" charset="-122"/>
              </a:rPr>
              <a:t>将选择运算尽可能移向叶节点</a:t>
            </a:r>
          </a:p>
        </p:txBody>
      </p:sp>
      <p:sp>
        <p:nvSpPr>
          <p:cNvPr id="5" name="Text Box 3"/>
          <p:cNvSpPr txBox="1">
            <a:spLocks noChangeArrowheads="1"/>
          </p:cNvSpPr>
          <p:nvPr/>
        </p:nvSpPr>
        <p:spPr bwMode="auto">
          <a:xfrm>
            <a:off x="4283968" y="2780928"/>
            <a:ext cx="615950" cy="3440113"/>
          </a:xfrm>
          <a:prstGeom prst="rect">
            <a:avLst/>
          </a:prstGeom>
          <a:gradFill rotWithShape="0">
            <a:gsLst>
              <a:gs pos="0">
                <a:srgbClr val="000082"/>
              </a:gs>
              <a:gs pos="30000">
                <a:srgbClr val="66008F"/>
              </a:gs>
              <a:gs pos="64999">
                <a:srgbClr val="BA0066"/>
              </a:gs>
              <a:gs pos="89999">
                <a:srgbClr val="FF0000"/>
              </a:gs>
              <a:gs pos="100000">
                <a:srgbClr val="FF82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0082"/>
            </a:extrusionClr>
          </a:sp3d>
        </p:spPr>
        <p:txBody>
          <a:bodyPr vert="eaVert" wrap="none">
            <a:spAutoFit/>
            <a:flatTx/>
          </a:bodyPr>
          <a:lstStyle/>
          <a:p>
            <a:pPr algn="ctr">
              <a:buClrTx/>
              <a:buSzTx/>
              <a:buFontTx/>
              <a:buNone/>
            </a:pPr>
            <a:r>
              <a:rPr lang="zh-CN" altLang="en-US" sz="2800" dirty="0">
                <a:solidFill>
                  <a:srgbClr val="FFCF01"/>
                </a:solidFill>
                <a:latin typeface="华文新魏" pitchFamily="2" charset="-122"/>
                <a:ea typeface="华文新魏" pitchFamily="2" charset="-122"/>
              </a:rPr>
              <a:t>合并可能的投影操作</a:t>
            </a:r>
          </a:p>
        </p:txBody>
      </p:sp>
      <p:sp>
        <p:nvSpPr>
          <p:cNvPr id="6" name="Text Box 3"/>
          <p:cNvSpPr txBox="1">
            <a:spLocks noChangeArrowheads="1"/>
          </p:cNvSpPr>
          <p:nvPr/>
        </p:nvSpPr>
        <p:spPr bwMode="auto">
          <a:xfrm>
            <a:off x="7884368" y="1412776"/>
            <a:ext cx="615950" cy="4927600"/>
          </a:xfrm>
          <a:prstGeom prst="rect">
            <a:avLst/>
          </a:prstGeom>
          <a:gradFill rotWithShape="0">
            <a:gsLst>
              <a:gs pos="0">
                <a:srgbClr val="000082"/>
              </a:gs>
              <a:gs pos="30000">
                <a:srgbClr val="66008F"/>
              </a:gs>
              <a:gs pos="64999">
                <a:srgbClr val="BA0066"/>
              </a:gs>
              <a:gs pos="89999">
                <a:srgbClr val="FF0000"/>
              </a:gs>
              <a:gs pos="100000">
                <a:srgbClr val="FF8200"/>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0082"/>
            </a:extrusionClr>
          </a:sp3d>
        </p:spPr>
        <p:txBody>
          <a:bodyPr vert="eaVert" wrap="none">
            <a:spAutoFit/>
            <a:flatTx/>
          </a:bodyPr>
          <a:lstStyle/>
          <a:p>
            <a:pPr algn="ctr">
              <a:buClrTx/>
              <a:buSzTx/>
              <a:buFontTx/>
              <a:buNone/>
            </a:pPr>
            <a:r>
              <a:rPr lang="zh-CN" altLang="en-US" sz="2800">
                <a:solidFill>
                  <a:srgbClr val="FFCF01"/>
                </a:solidFill>
                <a:latin typeface="华文新魏" pitchFamily="2" charset="-122"/>
                <a:ea typeface="华文新魏" pitchFamily="2" charset="-122"/>
              </a:rPr>
              <a:t>将投影运算尽可能移向叶节点</a:t>
            </a:r>
          </a:p>
        </p:txBody>
      </p:sp>
      <p:sp>
        <p:nvSpPr>
          <p:cNvPr id="7" name="矩形 6"/>
          <p:cNvSpPr/>
          <p:nvPr/>
        </p:nvSpPr>
        <p:spPr>
          <a:xfrm>
            <a:off x="2123728" y="1268760"/>
            <a:ext cx="4852611" cy="1169551"/>
          </a:xfrm>
          <a:prstGeom prst="rect">
            <a:avLst/>
          </a:prstGeom>
        </p:spPr>
        <p:txBody>
          <a:bodyPr wrap="none">
            <a:spAutoFit/>
          </a:bodyPr>
          <a:lstStyle/>
          <a:p>
            <a:pPr algn="ctr"/>
            <a:r>
              <a:rPr lang="zh-CN" altLang="en-US" sz="2800" dirty="0" smtClean="0">
                <a:solidFill>
                  <a:srgbClr val="FF0000"/>
                </a:solidFill>
              </a:rPr>
              <a:t>关系代数表达式的等价规则</a:t>
            </a:r>
            <a:endParaRPr lang="en-US" altLang="zh-CN" sz="2800" dirty="0" smtClean="0">
              <a:solidFill>
                <a:srgbClr val="FF0000"/>
              </a:solidFill>
            </a:endParaRPr>
          </a:p>
          <a:p>
            <a:pPr algn="ctr"/>
            <a:r>
              <a:rPr lang="zh-CN" altLang="en-US" sz="2800" dirty="0" smtClean="0">
                <a:solidFill>
                  <a:srgbClr val="FF0000"/>
                </a:solidFill>
              </a:rPr>
              <a:t>各种结合律、分配律、交换律</a:t>
            </a:r>
            <a:endParaRPr lang="zh-CN" altLang="en-US" sz="2800" dirty="0">
              <a:solidFill>
                <a:srgbClr val="FF0000"/>
              </a:solidFill>
            </a:endParaRPr>
          </a:p>
        </p:txBody>
      </p:sp>
    </p:spTree>
    <p:extLst>
      <p:ext uri="{BB962C8B-B14F-4D97-AF65-F5344CB8AC3E}">
        <p14:creationId xmlns:p14="http://schemas.microsoft.com/office/powerpoint/2010/main" val="153539196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基于规则的优化示例</a:t>
            </a:r>
          </a:p>
        </p:txBody>
      </p:sp>
      <p:sp>
        <p:nvSpPr>
          <p:cNvPr id="3" name="内容占位符 2"/>
          <p:cNvSpPr>
            <a:spLocks noGrp="1"/>
          </p:cNvSpPr>
          <p:nvPr>
            <p:ph idx="1"/>
          </p:nvPr>
        </p:nvSpPr>
        <p:spPr/>
        <p:txBody>
          <a:bodyPr/>
          <a:lstStyle/>
          <a:p>
            <a:pPr>
              <a:buNone/>
            </a:pPr>
            <a:r>
              <a:rPr lang="en-US" altLang="zh-CN" dirty="0"/>
              <a:t>create table  test (col1 unique, col2)</a:t>
            </a:r>
          </a:p>
          <a:p>
            <a:pPr>
              <a:buNone/>
            </a:pPr>
            <a:endParaRPr lang="en-US" altLang="zh-CN" dirty="0"/>
          </a:p>
          <a:p>
            <a:pPr>
              <a:buNone/>
            </a:pPr>
            <a:r>
              <a:rPr lang="en-US" altLang="zh-CN" dirty="0"/>
              <a:t>select   col1, sum(col2)</a:t>
            </a:r>
          </a:p>
          <a:p>
            <a:pPr>
              <a:buNone/>
            </a:pPr>
            <a:r>
              <a:rPr lang="en-US" altLang="zh-CN" dirty="0"/>
              <a:t>group by  col1</a:t>
            </a:r>
          </a:p>
          <a:p>
            <a:pPr>
              <a:buNone/>
            </a:pPr>
            <a:endParaRPr lang="en-US" altLang="zh-CN" dirty="0"/>
          </a:p>
          <a:p>
            <a:pPr>
              <a:buNone/>
            </a:pPr>
            <a:r>
              <a:rPr lang="zh-CN" altLang="en-US" dirty="0"/>
              <a:t>系统并不执行分组操作</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3055756"/>
            <a:ext cx="3096344" cy="3029899"/>
          </a:xfrm>
          <a:prstGeom prst="rect">
            <a:avLst/>
          </a:prstGeom>
        </p:spPr>
      </p:pic>
    </p:spTree>
    <p:extLst>
      <p:ext uri="{BB962C8B-B14F-4D97-AF65-F5344CB8AC3E}">
        <p14:creationId xmlns:p14="http://schemas.microsoft.com/office/powerpoint/2010/main" val="318809621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查询代价</a:t>
            </a:r>
          </a:p>
        </p:txBody>
      </p:sp>
      <p:sp>
        <p:nvSpPr>
          <p:cNvPr id="3" name="内容占位符 2"/>
          <p:cNvSpPr>
            <a:spLocks noGrp="1"/>
          </p:cNvSpPr>
          <p:nvPr>
            <p:ph idx="1"/>
          </p:nvPr>
        </p:nvSpPr>
        <p:spPr/>
        <p:txBody>
          <a:bodyPr/>
          <a:lstStyle/>
          <a:p>
            <a:pPr>
              <a:lnSpc>
                <a:spcPct val="150000"/>
              </a:lnSpc>
            </a:pPr>
            <a:r>
              <a:rPr lang="zh-CN" altLang="en-US" dirty="0"/>
              <a:t>查询处理对各种资源的使用情况 </a:t>
            </a:r>
          </a:p>
          <a:p>
            <a:pPr lvl="1">
              <a:lnSpc>
                <a:spcPct val="150000"/>
              </a:lnSpc>
            </a:pPr>
            <a:r>
              <a:rPr lang="zh-CN" altLang="en-US" dirty="0"/>
              <a:t>磁盘存取 （简化为磁盘块传送数）</a:t>
            </a:r>
          </a:p>
          <a:p>
            <a:pPr lvl="1">
              <a:lnSpc>
                <a:spcPct val="150000"/>
              </a:lnSpc>
            </a:pPr>
            <a:r>
              <a:rPr lang="en-US" altLang="zh-CN" dirty="0"/>
              <a:t>CPU</a:t>
            </a:r>
            <a:r>
              <a:rPr lang="zh-CN" altLang="en-US" dirty="0"/>
              <a:t>时间</a:t>
            </a:r>
          </a:p>
          <a:p>
            <a:pPr lvl="1">
              <a:lnSpc>
                <a:spcPct val="150000"/>
              </a:lnSpc>
            </a:pPr>
            <a:r>
              <a:rPr lang="zh-CN" altLang="en-US" dirty="0"/>
              <a:t>通信开销 </a:t>
            </a:r>
          </a:p>
          <a:p>
            <a:pPr>
              <a:lnSpc>
                <a:spcPct val="150000"/>
              </a:lnSpc>
            </a:pPr>
            <a:r>
              <a:rPr lang="zh-CN" altLang="en-US" dirty="0"/>
              <a:t>一个重要的影响因素：主存中缓冲区的大小</a:t>
            </a:r>
            <a:r>
              <a:rPr lang="en-US" altLang="zh-CN" dirty="0"/>
              <a:t>M</a:t>
            </a:r>
          </a:p>
          <a:p>
            <a:pPr lvl="1">
              <a:lnSpc>
                <a:spcPct val="150000"/>
              </a:lnSpc>
            </a:pPr>
            <a:r>
              <a:rPr lang="zh-CN" altLang="en-US" dirty="0"/>
              <a:t>最好的情形，所有的数据可以读入到缓冲区中</a:t>
            </a:r>
          </a:p>
          <a:p>
            <a:pPr lvl="1">
              <a:lnSpc>
                <a:spcPct val="150000"/>
              </a:lnSpc>
            </a:pPr>
            <a:r>
              <a:rPr lang="zh-CN" altLang="en-US" dirty="0"/>
              <a:t>最坏的情形，缓冲区只能容纳数目不多的数据</a:t>
            </a:r>
            <a:r>
              <a:rPr lang="zh-CN" altLang="en-US" dirty="0" smtClean="0"/>
              <a:t>块</a:t>
            </a:r>
            <a:endParaRPr lang="zh-CN" altLang="en-US" dirty="0"/>
          </a:p>
        </p:txBody>
      </p:sp>
    </p:spTree>
    <p:extLst>
      <p:ext uri="{BB962C8B-B14F-4D97-AF65-F5344CB8AC3E}">
        <p14:creationId xmlns:p14="http://schemas.microsoft.com/office/powerpoint/2010/main" val="29445339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代价估算</a:t>
            </a:r>
          </a:p>
        </p:txBody>
      </p:sp>
      <p:graphicFrame>
        <p:nvGraphicFramePr>
          <p:cNvPr id="4" name="Group 89"/>
          <p:cNvGraphicFramePr>
            <a:graphicFrameLocks noGrp="1"/>
          </p:cNvGraphicFramePr>
          <p:nvPr/>
        </p:nvGraphicFramePr>
        <p:xfrm>
          <a:off x="0" y="1052738"/>
          <a:ext cx="9144000" cy="5805262"/>
        </p:xfrm>
        <a:graphic>
          <a:graphicData uri="http://schemas.openxmlformats.org/drawingml/2006/table">
            <a:tbl>
              <a:tblPr/>
              <a:tblGrid>
                <a:gridCol w="2266950">
                  <a:extLst>
                    <a:ext uri="{9D8B030D-6E8A-4147-A177-3AD203B41FA5}">
                      <a16:colId xmlns:a16="http://schemas.microsoft.com/office/drawing/2014/main" val="20000"/>
                    </a:ext>
                  </a:extLst>
                </a:gridCol>
                <a:gridCol w="6877050">
                  <a:extLst>
                    <a:ext uri="{9D8B030D-6E8A-4147-A177-3AD203B41FA5}">
                      <a16:colId xmlns:a16="http://schemas.microsoft.com/office/drawing/2014/main" val="20001"/>
                    </a:ext>
                  </a:extLst>
                </a:gridCol>
              </a:tblGrid>
              <a:tr h="5594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华文新魏" pitchFamily="2" charset="-122"/>
                          <a:ea typeface="华文新魏" pitchFamily="2" charset="-122"/>
                        </a:rPr>
                        <a:t>访问方法</a:t>
                      </a:r>
                      <a:endParaRPr kumimoji="1" lang="zh-CN" altLang="en-US" sz="2000" b="0" i="0" u="none" strike="noStrike" cap="none" normalizeH="0" baseline="0" dirty="0" smtClean="0">
                        <a:ln>
                          <a:noFill/>
                        </a:ln>
                        <a:solidFill>
                          <a:schemeClr val="tx1"/>
                        </a:solidFill>
                        <a:effectLst/>
                        <a:latin typeface="华文新魏" pitchFamily="2" charset="-122"/>
                        <a:ea typeface="华文新魏"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华文新魏" pitchFamily="2" charset="-122"/>
                          <a:ea typeface="华文新魏" pitchFamily="2" charset="-122"/>
                        </a:rPr>
                        <a:t>估计代价（逻辑读的数量）</a:t>
                      </a:r>
                      <a:endParaRPr kumimoji="1" lang="zh-CN" altLang="en-US" sz="2000" b="0" i="0" u="none" strike="noStrike" cap="none" normalizeH="0" baseline="0" smtClean="0">
                        <a:ln>
                          <a:noFill/>
                        </a:ln>
                        <a:solidFill>
                          <a:schemeClr val="tx1"/>
                        </a:solidFill>
                        <a:effectLst/>
                        <a:latin typeface="华文新魏" pitchFamily="2" charset="-122"/>
                        <a:ea typeface="华文新魏"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613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华文新魏" pitchFamily="2" charset="-122"/>
                          <a:ea typeface="华文新魏" pitchFamily="2" charset="-122"/>
                        </a:rPr>
                        <a:t>表扫描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华文新魏" pitchFamily="2" charset="-122"/>
                          <a:ea typeface="华文新魏" pitchFamily="2" charset="-122"/>
                        </a:rPr>
                        <a:t>表所占用的全部数据页的数量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904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新魏" pitchFamily="2" charset="-122"/>
                          <a:ea typeface="华文新魏" pitchFamily="2" charset="-122"/>
                        </a:rPr>
                        <a:t>聚簇索引</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华文新魏" pitchFamily="2" charset="-122"/>
                          <a:ea typeface="华文新魏" pitchFamily="2" charset="-122"/>
                        </a:rPr>
                        <a:t>索引的高度＋要扫描的页的数量（要扫描的页的数量＝满足条件的行的数量</a:t>
                      </a:r>
                      <a:r>
                        <a:rPr kumimoji="1" lang="en-US" altLang="zh-CN" sz="2000" b="0" i="0" u="none" strike="noStrike" cap="none" normalizeH="0" baseline="0" smtClean="0">
                          <a:ln>
                            <a:noFill/>
                          </a:ln>
                          <a:solidFill>
                            <a:schemeClr val="tx1"/>
                          </a:solidFill>
                          <a:effectLst/>
                          <a:latin typeface="华文新魏" pitchFamily="2" charset="-122"/>
                          <a:ea typeface="华文新魏" pitchFamily="2" charset="-122"/>
                        </a:rPr>
                        <a:t>/</a:t>
                      </a:r>
                      <a:r>
                        <a:rPr kumimoji="1" lang="zh-CN" altLang="en-US" sz="2000" b="0" i="0" u="none" strike="noStrike" cap="none" normalizeH="0" baseline="0" smtClean="0">
                          <a:ln>
                            <a:noFill/>
                          </a:ln>
                          <a:solidFill>
                            <a:schemeClr val="tx1"/>
                          </a:solidFill>
                          <a:effectLst/>
                          <a:latin typeface="华文新魏" pitchFamily="2" charset="-122"/>
                          <a:ea typeface="华文新魏" pitchFamily="2" charset="-122"/>
                        </a:rPr>
                        <a:t>每个数据页所包含的行的数量）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16205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新魏" pitchFamily="2" charset="-122"/>
                          <a:ea typeface="华文新魏" pitchFamily="2" charset="-122"/>
                        </a:rPr>
                        <a:t>堆上的非聚簇索引</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新魏" pitchFamily="2" charset="-122"/>
                          <a:ea typeface="华文新魏" pitchFamily="2" charset="-122"/>
                        </a:rPr>
                        <a:t>索引的高度＋叶结点所指的页面数＋满足条件的行的数量（可能所有的行均不在同一页中，所以要得到一行就必须要一次逻辑读）。由于相同的数据页经常要读取多次（从缓冲区中读取），所以这样逻辑读的数量将比表的页面数要多</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9048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新魏" pitchFamily="2" charset="-122"/>
                          <a:ea typeface="华文新魏" pitchFamily="2" charset="-122"/>
                        </a:rPr>
                        <a:t>聚簇索引上的非聚簇索引</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新魏" pitchFamily="2" charset="-122"/>
                          <a:ea typeface="华文新魏" pitchFamily="2" charset="-122"/>
                        </a:rPr>
                        <a:t>索引的高度＋叶结点所指的页面数＋（满足条件的行的数量</a:t>
                      </a:r>
                      <a:r>
                        <a:rPr kumimoji="1" lang="en-US" altLang="zh-CN" sz="2000" b="0" i="0" u="none" strike="noStrike" cap="none" normalizeH="0" baseline="0" dirty="0" smtClean="0">
                          <a:ln>
                            <a:noFill/>
                          </a:ln>
                          <a:solidFill>
                            <a:schemeClr val="tx1"/>
                          </a:solidFill>
                          <a:effectLst/>
                          <a:latin typeface="华文新魏" pitchFamily="2" charset="-122"/>
                          <a:ea typeface="华文新魏" pitchFamily="2" charset="-122"/>
                        </a:rPr>
                        <a:t>×</a:t>
                      </a:r>
                      <a:r>
                        <a:rPr kumimoji="1" lang="zh-CN" altLang="en-US" sz="2000" b="0" i="0" u="none" strike="noStrike" cap="none" normalizeH="0" baseline="0" dirty="0" smtClean="0">
                          <a:ln>
                            <a:noFill/>
                          </a:ln>
                          <a:solidFill>
                            <a:schemeClr val="tx1"/>
                          </a:solidFill>
                          <a:effectLst/>
                          <a:latin typeface="华文新魏" pitchFamily="2" charset="-122"/>
                          <a:ea typeface="华文新魏" pitchFamily="2" charset="-122"/>
                        </a:rPr>
                        <a:t>搜索一个聚簇索引码的代价）</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125424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新魏" pitchFamily="2" charset="-122"/>
                          <a:ea typeface="华文新魏" pitchFamily="2" charset="-122"/>
                        </a:rPr>
                        <a:t>非聚簇覆盖索引</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新魏" pitchFamily="2" charset="-122"/>
                          <a:ea typeface="华文新魏" pitchFamily="2" charset="-122"/>
                        </a:rPr>
                        <a:t>索引的高度＋索引的叶结点所占用的索引页（满足条件的行数</a:t>
                      </a:r>
                      <a:r>
                        <a:rPr kumimoji="1" lang="en-US" altLang="zh-CN" sz="2000" b="0" i="0" u="none" strike="noStrike" cap="none" normalizeH="0" baseline="0" dirty="0" smtClean="0">
                          <a:ln>
                            <a:noFill/>
                          </a:ln>
                          <a:solidFill>
                            <a:schemeClr val="tx1"/>
                          </a:solidFill>
                          <a:effectLst/>
                          <a:latin typeface="华文新魏" pitchFamily="2" charset="-122"/>
                          <a:ea typeface="华文新魏" pitchFamily="2" charset="-122"/>
                        </a:rPr>
                        <a:t>/</a:t>
                      </a:r>
                      <a:r>
                        <a:rPr kumimoji="1" lang="zh-CN" altLang="en-US" sz="2000" b="0" i="0" u="none" strike="noStrike" cap="none" normalizeH="0" baseline="0" dirty="0" smtClean="0">
                          <a:ln>
                            <a:noFill/>
                          </a:ln>
                          <a:solidFill>
                            <a:schemeClr val="tx1"/>
                          </a:solidFill>
                          <a:effectLst/>
                          <a:latin typeface="华文新魏" pitchFamily="2" charset="-122"/>
                          <a:ea typeface="华文新魏" pitchFamily="2" charset="-122"/>
                        </a:rPr>
                        <a:t>每个叶页面包含的行数）。这种方式并不需要访问数据页，因为所需的信息都已经包含在索引的码值中了。</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918933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统计信息</a:t>
            </a:r>
          </a:p>
        </p:txBody>
      </p:sp>
      <p:sp>
        <p:nvSpPr>
          <p:cNvPr id="3" name="内容占位符 2"/>
          <p:cNvSpPr>
            <a:spLocks noGrp="1"/>
          </p:cNvSpPr>
          <p:nvPr>
            <p:ph idx="1"/>
          </p:nvPr>
        </p:nvSpPr>
        <p:spPr/>
        <p:txBody>
          <a:bodyPr/>
          <a:lstStyle/>
          <a:p>
            <a:pPr eaLnBrk="1" hangingPunct="1"/>
            <a:r>
              <a:rPr lang="zh-CN" altLang="en-US" dirty="0"/>
              <a:t>关系 </a:t>
            </a:r>
            <a:r>
              <a:rPr lang="en-US" altLang="zh-CN" dirty="0"/>
              <a:t>R</a:t>
            </a:r>
            <a:r>
              <a:rPr lang="zh-CN" altLang="en-US" dirty="0"/>
              <a:t>的统计信息</a:t>
            </a:r>
          </a:p>
          <a:p>
            <a:pPr lvl="1" eaLnBrk="1" hangingPunct="1"/>
            <a:r>
              <a:rPr lang="en-US" altLang="zh-CN" dirty="0"/>
              <a:t>T(R) : R</a:t>
            </a:r>
            <a:r>
              <a:rPr lang="zh-CN" altLang="en-US" dirty="0"/>
              <a:t>中的元组数</a:t>
            </a:r>
          </a:p>
          <a:p>
            <a:pPr lvl="1" eaLnBrk="1" hangingPunct="1"/>
            <a:r>
              <a:rPr lang="en-US" altLang="zh-CN" dirty="0"/>
              <a:t>S(R)</a:t>
            </a:r>
            <a:r>
              <a:rPr lang="en-US" altLang="zh-CN" sz="2000" dirty="0"/>
              <a:t> </a:t>
            </a:r>
            <a:r>
              <a:rPr lang="en-US" altLang="zh-CN" dirty="0"/>
              <a:t>: R</a:t>
            </a:r>
            <a:r>
              <a:rPr lang="zh-CN" altLang="en-US" dirty="0"/>
              <a:t>中每个元组的字节数</a:t>
            </a:r>
            <a:endParaRPr lang="en-US" altLang="zh-CN" dirty="0"/>
          </a:p>
          <a:p>
            <a:pPr lvl="1" eaLnBrk="1" hangingPunct="1"/>
            <a:r>
              <a:rPr lang="en-US" altLang="zh-CN" dirty="0"/>
              <a:t>B(R):  R</a:t>
            </a:r>
            <a:r>
              <a:rPr lang="zh-CN" altLang="en-US" dirty="0"/>
              <a:t>中所有元组所占据的块数</a:t>
            </a:r>
            <a:endParaRPr lang="en-US" altLang="zh-CN" dirty="0"/>
          </a:p>
          <a:p>
            <a:pPr lvl="1" eaLnBrk="1" hangingPunct="1"/>
            <a:r>
              <a:rPr lang="en-US" altLang="zh-CN" dirty="0"/>
              <a:t>V(R, A) : R</a:t>
            </a:r>
            <a:r>
              <a:rPr lang="zh-CN" altLang="en-US" dirty="0"/>
              <a:t>的属性</a:t>
            </a:r>
            <a:r>
              <a:rPr lang="en-US" altLang="zh-CN" dirty="0"/>
              <a:t>A</a:t>
            </a:r>
            <a:r>
              <a:rPr lang="zh-CN" altLang="en-US" dirty="0"/>
              <a:t>上的唯一值的个数</a:t>
            </a:r>
          </a:p>
          <a:p>
            <a:pPr lvl="1" eaLnBrk="1" hangingPunct="1"/>
            <a:r>
              <a:rPr lang="en-US" altLang="zh-CN" dirty="0"/>
              <a:t>f(R): </a:t>
            </a:r>
            <a:r>
              <a:rPr lang="zh-CN" altLang="en-US" dirty="0"/>
              <a:t>每个块上的</a:t>
            </a:r>
            <a:r>
              <a:rPr lang="en-US" altLang="zh-CN" dirty="0"/>
              <a:t>R</a:t>
            </a:r>
            <a:r>
              <a:rPr lang="zh-CN" altLang="en-US" dirty="0"/>
              <a:t>中元组的最大数目</a:t>
            </a:r>
            <a:endParaRPr lang="en-US" altLang="zh-CN" dirty="0"/>
          </a:p>
          <a:p>
            <a:pPr eaLnBrk="1" hangingPunct="1"/>
            <a:r>
              <a:rPr lang="zh-CN" altLang="en-US" dirty="0"/>
              <a:t>索引 </a:t>
            </a:r>
            <a:r>
              <a:rPr lang="en-US" altLang="zh-CN" dirty="0" err="1"/>
              <a:t>i</a:t>
            </a:r>
            <a:r>
              <a:rPr lang="zh-CN" altLang="en-US" dirty="0"/>
              <a:t>的统计信息</a:t>
            </a:r>
          </a:p>
          <a:p>
            <a:pPr lvl="1" eaLnBrk="1" hangingPunct="1"/>
            <a:r>
              <a:rPr lang="en-US" altLang="zh-CN" dirty="0"/>
              <a:t>HT(</a:t>
            </a:r>
            <a:r>
              <a:rPr lang="en-US" altLang="zh-CN" dirty="0" err="1"/>
              <a:t>i</a:t>
            </a:r>
            <a:r>
              <a:rPr lang="en-US" altLang="zh-CN" dirty="0"/>
              <a:t>): </a:t>
            </a:r>
            <a:r>
              <a:rPr lang="zh-CN" altLang="en-US" dirty="0"/>
              <a:t>索引的层数</a:t>
            </a:r>
            <a:endParaRPr lang="en-US" altLang="zh-CN" dirty="0"/>
          </a:p>
          <a:p>
            <a:pPr lvl="1" eaLnBrk="1" hangingPunct="1"/>
            <a:r>
              <a:rPr lang="en-US" altLang="zh-CN" dirty="0"/>
              <a:t>LB(</a:t>
            </a:r>
            <a:r>
              <a:rPr lang="en-US" altLang="zh-CN" dirty="0" err="1"/>
              <a:t>i</a:t>
            </a:r>
            <a:r>
              <a:rPr lang="en-US" altLang="zh-CN" dirty="0"/>
              <a:t>): </a:t>
            </a:r>
            <a:r>
              <a:rPr lang="zh-CN" altLang="en-US" dirty="0"/>
              <a:t>索引叶结点的块数</a:t>
            </a:r>
            <a:endParaRPr lang="en-US" altLang="zh-CN" dirty="0"/>
          </a:p>
          <a:p>
            <a:endParaRPr lang="zh-CN" altLang="en-US" dirty="0"/>
          </a:p>
        </p:txBody>
      </p:sp>
    </p:spTree>
    <p:extLst>
      <p:ext uri="{BB962C8B-B14F-4D97-AF65-F5344CB8AC3E}">
        <p14:creationId xmlns:p14="http://schemas.microsoft.com/office/powerpoint/2010/main" val="110036183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统计信息</a:t>
            </a:r>
          </a:p>
        </p:txBody>
      </p:sp>
      <p:sp>
        <p:nvSpPr>
          <p:cNvPr id="3" name="内容占位符 2"/>
          <p:cNvSpPr>
            <a:spLocks noGrp="1"/>
          </p:cNvSpPr>
          <p:nvPr>
            <p:ph idx="1"/>
          </p:nvPr>
        </p:nvSpPr>
        <p:spPr/>
        <p:txBody>
          <a:bodyPr/>
          <a:lstStyle/>
          <a:p>
            <a:r>
              <a:rPr lang="en-US" altLang="zh-CN" dirty="0"/>
              <a:t>create  statistics  </a:t>
            </a:r>
            <a:r>
              <a:rPr lang="en-US" altLang="zh-CN" dirty="0" err="1"/>
              <a:t>my_stat</a:t>
            </a:r>
            <a:r>
              <a:rPr lang="en-US" altLang="zh-CN" dirty="0"/>
              <a:t>  on  R(A) </a:t>
            </a:r>
          </a:p>
          <a:p>
            <a:endParaRPr lang="en-US" altLang="zh-CN" dirty="0"/>
          </a:p>
          <a:p>
            <a:r>
              <a:rPr lang="en-US" altLang="zh-CN" dirty="0"/>
              <a:t>select  *  from  </a:t>
            </a:r>
            <a:r>
              <a:rPr lang="en-US" altLang="zh-CN" dirty="0" err="1"/>
              <a:t>sys.stats</a:t>
            </a:r>
            <a:endParaRPr lang="en-US" altLang="zh-CN" dirty="0"/>
          </a:p>
          <a:p>
            <a:endParaRPr lang="en-US" altLang="zh-CN" dirty="0"/>
          </a:p>
          <a:p>
            <a:r>
              <a:rPr lang="en-US" altLang="zh-CN" dirty="0" err="1"/>
              <a:t>dbcc</a:t>
            </a:r>
            <a:r>
              <a:rPr lang="en-US" altLang="zh-CN" dirty="0"/>
              <a:t>  </a:t>
            </a:r>
            <a:r>
              <a:rPr lang="en-US" altLang="zh-CN" dirty="0" err="1"/>
              <a:t>show_statistics</a:t>
            </a:r>
            <a:r>
              <a:rPr lang="en-US" altLang="zh-CN" dirty="0"/>
              <a:t> ( 'R', '</a:t>
            </a:r>
            <a:r>
              <a:rPr lang="en-US" altLang="zh-CN" dirty="0" err="1"/>
              <a:t>my_stat</a:t>
            </a:r>
            <a:r>
              <a:rPr lang="en-US" altLang="zh-CN" dirty="0"/>
              <a:t>‘ ) </a:t>
            </a:r>
          </a:p>
          <a:p>
            <a:pPr>
              <a:buNone/>
            </a:pPr>
            <a:r>
              <a:rPr lang="en-US" altLang="zh-CN" dirty="0"/>
              <a:t>			with  histogram</a:t>
            </a:r>
          </a:p>
          <a:p>
            <a:endParaRPr lang="en-US" altLang="zh-CN" dirty="0"/>
          </a:p>
          <a:p>
            <a:endParaRPr lang="zh-CN" altLang="en-US" dirty="0"/>
          </a:p>
          <a:p>
            <a:endParaRPr lang="zh-CN" altLang="en-US" dirty="0"/>
          </a:p>
        </p:txBody>
      </p:sp>
      <p:sp>
        <p:nvSpPr>
          <p:cNvPr id="4" name="矩形 3"/>
          <p:cNvSpPr/>
          <p:nvPr/>
        </p:nvSpPr>
        <p:spPr>
          <a:xfrm>
            <a:off x="2412493" y="4941168"/>
            <a:ext cx="4339650" cy="646331"/>
          </a:xfrm>
          <a:prstGeom prst="rect">
            <a:avLst/>
          </a:prstGeom>
          <a:noFill/>
        </p:spPr>
        <p:txBody>
          <a:bodyPr wrap="none" lIns="91440" tIns="45720" rIns="91440" bIns="45720">
            <a:spAutoFit/>
          </a:bodyPr>
          <a:lstStyle/>
          <a:p>
            <a:pPr algn="ctr"/>
            <a:r>
              <a:rPr lang="zh-CN" altLang="en-US" sz="3600" b="0" cap="none" spc="0" dirty="0" smtClean="0">
                <a:ln w="0"/>
                <a:solidFill>
                  <a:srgbClr val="FF0000"/>
                </a:solidFill>
                <a:effectLst>
                  <a:outerShdw blurRad="38100" dist="25400" dir="5400000" algn="ctr" rotWithShape="0">
                    <a:srgbClr val="6E747A">
                      <a:alpha val="43000"/>
                    </a:srgbClr>
                  </a:outerShdw>
                </a:effectLst>
              </a:rPr>
              <a:t>避免统计信息的过时</a:t>
            </a:r>
            <a:endParaRPr lang="zh-CN" altLang="en-US" sz="3600" b="0" cap="none" spc="0" dirty="0">
              <a:ln w="0"/>
              <a:solidFill>
                <a:srgbClr val="FF0000"/>
              </a:solidFill>
              <a:effectLst>
                <a:outerShdw blurRad="38100" dist="25400" dir="5400000" algn="ctr" rotWithShape="0">
                  <a:srgbClr val="6E747A">
                    <a:alpha val="43000"/>
                  </a:srgbClr>
                </a:outerShdw>
              </a:effectLst>
            </a:endParaRPr>
          </a:p>
        </p:txBody>
      </p:sp>
      <p:sp>
        <p:nvSpPr>
          <p:cNvPr id="5" name="矩形 4"/>
          <p:cNvSpPr/>
          <p:nvPr/>
        </p:nvSpPr>
        <p:spPr>
          <a:xfrm>
            <a:off x="1170782" y="5590981"/>
            <a:ext cx="7109639" cy="646331"/>
          </a:xfrm>
          <a:prstGeom prst="rect">
            <a:avLst/>
          </a:prstGeom>
          <a:noFill/>
        </p:spPr>
        <p:txBody>
          <a:bodyPr wrap="none" lIns="91440" tIns="45720" rIns="91440" bIns="45720">
            <a:spAutoFit/>
          </a:bodyPr>
          <a:lstStyle/>
          <a:p>
            <a:pPr algn="ctr"/>
            <a:r>
              <a:rPr lang="zh-CN" altLang="en-US" sz="3600" b="0" cap="none" spc="0" dirty="0" smtClean="0">
                <a:ln w="0"/>
                <a:solidFill>
                  <a:srgbClr val="FF0000"/>
                </a:solidFill>
                <a:effectLst>
                  <a:outerShdw blurRad="38100" dist="25400" dir="5400000" algn="ctr" rotWithShape="0">
                    <a:srgbClr val="6E747A">
                      <a:alpha val="43000"/>
                    </a:srgbClr>
                  </a:outerShdw>
                </a:effectLst>
              </a:rPr>
              <a:t>统计信息的生成：抽样、查询反馈</a:t>
            </a:r>
            <a:endParaRPr lang="zh-CN" altLang="en-US" sz="3600" b="0"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08491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基本运算的实现</a:t>
            </a:r>
          </a:p>
        </p:txBody>
      </p:sp>
      <p:sp>
        <p:nvSpPr>
          <p:cNvPr id="3" name="内容占位符 2"/>
          <p:cNvSpPr>
            <a:spLocks noGrp="1"/>
          </p:cNvSpPr>
          <p:nvPr>
            <p:ph idx="1"/>
          </p:nvPr>
        </p:nvSpPr>
        <p:spPr/>
        <p:txBody>
          <a:bodyPr/>
          <a:lstStyle/>
          <a:p>
            <a:pPr>
              <a:lnSpc>
                <a:spcPct val="150000"/>
              </a:lnSpc>
            </a:pPr>
            <a:r>
              <a:rPr lang="zh-CN" altLang="en-US" dirty="0"/>
              <a:t> 每一个基本的代数运算都有多种不同的实现算法 ， 适用于不同的情况</a:t>
            </a:r>
          </a:p>
          <a:p>
            <a:pPr lvl="1">
              <a:lnSpc>
                <a:spcPct val="150000"/>
              </a:lnSpc>
            </a:pPr>
            <a:r>
              <a:rPr lang="zh-CN" altLang="en-US" dirty="0"/>
              <a:t>等值条件，范围条件</a:t>
            </a:r>
          </a:p>
          <a:p>
            <a:pPr lvl="1">
              <a:lnSpc>
                <a:spcPct val="150000"/>
              </a:lnSpc>
            </a:pPr>
            <a:r>
              <a:rPr lang="zh-CN" altLang="en-US" dirty="0"/>
              <a:t>数据是聚集的，数据是非聚集的</a:t>
            </a:r>
          </a:p>
          <a:p>
            <a:pPr lvl="1">
              <a:lnSpc>
                <a:spcPct val="150000"/>
              </a:lnSpc>
            </a:pPr>
            <a:r>
              <a:rPr lang="zh-CN" altLang="en-US" dirty="0"/>
              <a:t>相关属性上有索引，相关属性上没有索引 </a:t>
            </a:r>
          </a:p>
          <a:p>
            <a:pPr lvl="1">
              <a:lnSpc>
                <a:spcPct val="150000"/>
              </a:lnSpc>
            </a:pPr>
            <a:r>
              <a:rPr lang="zh-CN" altLang="en-US" dirty="0"/>
              <a:t>执行代价不同 </a:t>
            </a:r>
          </a:p>
          <a:p>
            <a:endParaRPr lang="zh-CN" altLang="en-US" dirty="0"/>
          </a:p>
        </p:txBody>
      </p:sp>
    </p:spTree>
    <p:extLst>
      <p:ext uri="{BB962C8B-B14F-4D97-AF65-F5344CB8AC3E}">
        <p14:creationId xmlns:p14="http://schemas.microsoft.com/office/powerpoint/2010/main" val="11735420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选择运算</a:t>
            </a:r>
          </a:p>
        </p:txBody>
      </p:sp>
      <p:sp>
        <p:nvSpPr>
          <p:cNvPr id="3" name="内容占位符 2"/>
          <p:cNvSpPr>
            <a:spLocks noGrp="1"/>
          </p:cNvSpPr>
          <p:nvPr>
            <p:ph idx="1"/>
          </p:nvPr>
        </p:nvSpPr>
        <p:spPr/>
        <p:txBody>
          <a:bodyPr/>
          <a:lstStyle/>
          <a:p>
            <a:r>
              <a:rPr lang="zh-CN" altLang="en-US" dirty="0">
                <a:solidFill>
                  <a:srgbClr val="FF0000"/>
                </a:solidFill>
              </a:rPr>
              <a:t>全表扫描 </a:t>
            </a:r>
          </a:p>
          <a:p>
            <a:r>
              <a:rPr lang="zh-CN" altLang="en-US" dirty="0"/>
              <a:t>方法：依次访问表的每一个块，对于每一个元组，测试它是否满足选择条件。</a:t>
            </a:r>
          </a:p>
          <a:p>
            <a:r>
              <a:rPr lang="zh-CN" altLang="en-US" dirty="0"/>
              <a:t>代价： </a:t>
            </a:r>
            <a:r>
              <a:rPr lang="en-US" altLang="zh-CN" dirty="0"/>
              <a:t>B(R) </a:t>
            </a:r>
          </a:p>
          <a:p>
            <a:pPr>
              <a:buNone/>
            </a:pPr>
            <a:r>
              <a:rPr lang="en-US" altLang="zh-CN" dirty="0"/>
              <a:t>		      </a:t>
            </a:r>
            <a:r>
              <a:rPr lang="zh-CN" altLang="en-US" dirty="0"/>
              <a:t>如果是码查找， </a:t>
            </a:r>
            <a:r>
              <a:rPr lang="en-US" altLang="zh-CN" dirty="0"/>
              <a:t>B(R) /2</a:t>
            </a:r>
          </a:p>
          <a:p>
            <a:r>
              <a:rPr lang="zh-CN" altLang="en-US" dirty="0"/>
              <a:t>缺点： 效率低</a:t>
            </a:r>
          </a:p>
          <a:p>
            <a:r>
              <a:rPr lang="zh-CN" altLang="en-US" dirty="0"/>
              <a:t>优点：对关系的存储方式没有要求，无需索引</a:t>
            </a:r>
          </a:p>
          <a:p>
            <a:r>
              <a:rPr lang="zh-CN" altLang="en-US" dirty="0"/>
              <a:t>适用于任何选择条件</a:t>
            </a:r>
          </a:p>
          <a:p>
            <a:endParaRPr lang="zh-CN" altLang="en-US" dirty="0"/>
          </a:p>
          <a:p>
            <a:endParaRPr lang="zh-CN" altLang="en-US" dirty="0"/>
          </a:p>
        </p:txBody>
      </p:sp>
    </p:spTree>
    <p:extLst>
      <p:ext uri="{BB962C8B-B14F-4D97-AF65-F5344CB8AC3E}">
        <p14:creationId xmlns:p14="http://schemas.microsoft.com/office/powerpoint/2010/main" val="33096922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简单示例</a:t>
            </a:r>
            <a:endParaRPr lang="zh-CN" altLang="en-US" dirty="0"/>
          </a:p>
        </p:txBody>
      </p:sp>
      <p:sp>
        <p:nvSpPr>
          <p:cNvPr id="4" name="Rectangle 3"/>
          <p:cNvSpPr txBox="1">
            <a:spLocks noChangeArrowheads="1"/>
          </p:cNvSpPr>
          <p:nvPr/>
        </p:nvSpPr>
        <p:spPr bwMode="auto">
          <a:xfrm>
            <a:off x="2555776" y="1412776"/>
            <a:ext cx="4258816"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R(A, B, C)  S(C, D, E)</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endParaRP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select 	B, D</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from 	R, S</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where 	R.A = </a:t>
            </a: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Tahoma" pitchFamily="34" charset="0"/>
                <a:ea typeface="+mn-ea"/>
                <a:cs typeface="+mn-cs"/>
              </a:rPr>
              <a:t>“</a:t>
            </a: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c</a:t>
            </a: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Tahoma" pitchFamily="34" charset="0"/>
                <a:ea typeface="+mn-ea"/>
                <a:cs typeface="+mn-cs"/>
              </a:rPr>
              <a:t>”</a:t>
            </a: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  </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	and</a:t>
            </a: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  	S.E = 2</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   and	R.C = S.C</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等值</a:t>
            </a:r>
            <a:r>
              <a:rPr lang="zh-CN" altLang="en-US" dirty="0"/>
              <a:t>比较选择 </a:t>
            </a:r>
            <a:r>
              <a:rPr lang="en-US" altLang="zh-CN" dirty="0" err="1"/>
              <a:t>σ</a:t>
            </a:r>
            <a:r>
              <a:rPr lang="en-US" altLang="zh-CN" baseline="-25000" dirty="0" err="1"/>
              <a:t>A</a:t>
            </a:r>
            <a:r>
              <a:rPr lang="zh-CN" altLang="en-US" baseline="-25000" dirty="0"/>
              <a:t>＝</a:t>
            </a:r>
            <a:r>
              <a:rPr lang="en-US" altLang="zh-CN" baseline="-25000" dirty="0"/>
              <a:t>v</a:t>
            </a:r>
            <a:r>
              <a:rPr lang="zh-CN" altLang="en-US" dirty="0"/>
              <a:t>（</a:t>
            </a:r>
            <a:r>
              <a:rPr lang="en-US" altLang="zh-CN" dirty="0"/>
              <a:t>r</a:t>
            </a:r>
            <a:r>
              <a:rPr lang="zh-CN" altLang="en-US" dirty="0" smtClean="0"/>
              <a:t>）</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利用</a:t>
            </a:r>
            <a:r>
              <a:rPr lang="zh-CN" altLang="en-US" dirty="0"/>
              <a:t>有序主索引</a:t>
            </a:r>
          </a:p>
          <a:p>
            <a:pPr lvl="1">
              <a:lnSpc>
                <a:spcPct val="150000"/>
              </a:lnSpc>
            </a:pPr>
            <a:r>
              <a:rPr lang="zh-CN" altLang="en-US" dirty="0"/>
              <a:t>在</a:t>
            </a:r>
            <a:r>
              <a:rPr lang="en-US" altLang="zh-CN" dirty="0"/>
              <a:t>B+</a:t>
            </a:r>
            <a:r>
              <a:rPr lang="zh-CN" altLang="en-US" dirty="0"/>
              <a:t>树索引中找到相应的叶结点，其中包含指向满足该等值条件的记录的一个或多个指针。</a:t>
            </a:r>
            <a:r>
              <a:rPr lang="en-US" altLang="zh-CN" dirty="0"/>
              <a:t>(</a:t>
            </a:r>
            <a:r>
              <a:rPr lang="zh-CN" altLang="en-US" dirty="0"/>
              <a:t>满足条件的记录在一个块或相邻的多个块中</a:t>
            </a:r>
            <a:r>
              <a:rPr lang="en-US" altLang="zh-CN" dirty="0"/>
              <a:t>)</a:t>
            </a:r>
            <a:endParaRPr lang="zh-CN" altLang="en-US" dirty="0"/>
          </a:p>
          <a:p>
            <a:pPr lvl="1">
              <a:lnSpc>
                <a:spcPct val="150000"/>
              </a:lnSpc>
            </a:pPr>
            <a:r>
              <a:rPr lang="zh-CN" altLang="en-US" dirty="0"/>
              <a:t>代价：</a:t>
            </a:r>
            <a:r>
              <a:rPr lang="en-US" altLang="zh-CN" dirty="0"/>
              <a:t>I/O</a:t>
            </a:r>
            <a:r>
              <a:rPr lang="zh-CN" altLang="en-US" dirty="0"/>
              <a:t>操作次数等于</a:t>
            </a:r>
            <a:r>
              <a:rPr lang="en-US" altLang="zh-CN" dirty="0"/>
              <a:t>B+</a:t>
            </a:r>
            <a:r>
              <a:rPr lang="zh-CN" altLang="en-US" dirty="0"/>
              <a:t>树的高度，加上包含具有搜索码值的记录的磁盘块数               </a:t>
            </a:r>
          </a:p>
          <a:p>
            <a:endParaRPr lang="zh-CN" altLang="en-US" dirty="0"/>
          </a:p>
        </p:txBody>
      </p:sp>
    </p:spTree>
    <p:extLst>
      <p:ext uri="{BB962C8B-B14F-4D97-AF65-F5344CB8AC3E}">
        <p14:creationId xmlns:p14="http://schemas.microsoft.com/office/powerpoint/2010/main" val="25070934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等值比较</a:t>
            </a:r>
            <a:r>
              <a:rPr lang="zh-CN" altLang="en-US" dirty="0" smtClean="0"/>
              <a:t>选择</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利用有序辅助索引</a:t>
            </a:r>
          </a:p>
          <a:p>
            <a:pPr lvl="1">
              <a:lnSpc>
                <a:spcPct val="150000"/>
              </a:lnSpc>
            </a:pPr>
            <a:r>
              <a:rPr lang="zh-CN" altLang="en-US" dirty="0"/>
              <a:t>在</a:t>
            </a:r>
            <a:r>
              <a:rPr lang="en-US" altLang="zh-CN" dirty="0"/>
              <a:t>B+</a:t>
            </a:r>
            <a:r>
              <a:rPr lang="zh-CN" altLang="en-US" dirty="0"/>
              <a:t>树索引中找到相应的叶结点，其中包含指向满足该等值条件的记录的一个或多个指针。</a:t>
            </a:r>
            <a:r>
              <a:rPr lang="en-US" altLang="zh-CN" dirty="0"/>
              <a:t>(</a:t>
            </a:r>
            <a:r>
              <a:rPr lang="zh-CN" altLang="en-US" dirty="0"/>
              <a:t>满足条件的记录可能在不相邻的多个块中</a:t>
            </a:r>
            <a:r>
              <a:rPr lang="en-US" altLang="zh-CN" dirty="0"/>
              <a:t>)</a:t>
            </a:r>
            <a:endParaRPr lang="zh-CN" altLang="en-US" dirty="0"/>
          </a:p>
          <a:p>
            <a:pPr lvl="1">
              <a:lnSpc>
                <a:spcPct val="150000"/>
              </a:lnSpc>
            </a:pPr>
            <a:r>
              <a:rPr lang="zh-CN" altLang="en-US" dirty="0"/>
              <a:t>代价：</a:t>
            </a:r>
            <a:r>
              <a:rPr lang="en-US" altLang="zh-CN" dirty="0"/>
              <a:t>I/O</a:t>
            </a:r>
            <a:r>
              <a:rPr lang="zh-CN" altLang="en-US" dirty="0"/>
              <a:t>操作次数等于</a:t>
            </a:r>
            <a:r>
              <a:rPr lang="en-US" altLang="zh-CN" dirty="0"/>
              <a:t>B+</a:t>
            </a:r>
            <a:r>
              <a:rPr lang="zh-CN" altLang="en-US" dirty="0"/>
              <a:t>树的高度，加上检索到的记录数目</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4748824"/>
            <a:ext cx="3404254" cy="1956776"/>
          </a:xfrm>
          <a:prstGeom prst="rect">
            <a:avLst/>
          </a:prstGeom>
        </p:spPr>
      </p:pic>
    </p:spTree>
    <p:extLst>
      <p:ext uri="{BB962C8B-B14F-4D97-AF65-F5344CB8AC3E}">
        <p14:creationId xmlns:p14="http://schemas.microsoft.com/office/powerpoint/2010/main" val="279334582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等值比较</a:t>
            </a:r>
            <a:r>
              <a:rPr lang="zh-CN" altLang="en-US" dirty="0" smtClean="0"/>
              <a:t>选择</a:t>
            </a:r>
            <a:endParaRPr lang="zh-CN" altLang="en-US" dirty="0"/>
          </a:p>
        </p:txBody>
      </p:sp>
      <p:sp>
        <p:nvSpPr>
          <p:cNvPr id="3" name="内容占位符 2"/>
          <p:cNvSpPr>
            <a:spLocks noGrp="1"/>
          </p:cNvSpPr>
          <p:nvPr>
            <p:ph idx="1"/>
          </p:nvPr>
        </p:nvSpPr>
        <p:spPr/>
        <p:txBody>
          <a:bodyPr/>
          <a:lstStyle/>
          <a:p>
            <a:pPr>
              <a:lnSpc>
                <a:spcPct val="200000"/>
              </a:lnSpc>
            </a:pPr>
            <a:r>
              <a:rPr lang="zh-CN" altLang="en-US" dirty="0"/>
              <a:t>利用无序索引</a:t>
            </a:r>
          </a:p>
          <a:p>
            <a:pPr lvl="1">
              <a:lnSpc>
                <a:spcPct val="200000"/>
              </a:lnSpc>
            </a:pPr>
            <a:r>
              <a:rPr lang="zh-CN" altLang="en-US" dirty="0"/>
              <a:t>通过计算散列函数找到相应的桶，在桶中检索到满足该等值条件的一条或多条记录</a:t>
            </a:r>
          </a:p>
          <a:p>
            <a:pPr lvl="1">
              <a:lnSpc>
                <a:spcPct val="200000"/>
              </a:lnSpc>
            </a:pPr>
            <a:r>
              <a:rPr lang="zh-CN" altLang="en-US" dirty="0"/>
              <a:t>代价：</a:t>
            </a:r>
            <a:r>
              <a:rPr lang="en-US" altLang="zh-CN" dirty="0"/>
              <a:t>I/O</a:t>
            </a:r>
            <a:r>
              <a:rPr lang="zh-CN" altLang="en-US" dirty="0"/>
              <a:t>操作次数等于到桶的定位，加上存储桶所包含的块数</a:t>
            </a:r>
          </a:p>
          <a:p>
            <a:endParaRPr lang="zh-CN" altLang="en-US" dirty="0"/>
          </a:p>
        </p:txBody>
      </p:sp>
    </p:spTree>
    <p:extLst>
      <p:ext uri="{BB962C8B-B14F-4D97-AF65-F5344CB8AC3E}">
        <p14:creationId xmlns:p14="http://schemas.microsoft.com/office/powerpoint/2010/main" val="18715182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非等值比较选择 </a:t>
            </a:r>
            <a:r>
              <a:rPr lang="en-US" altLang="zh-CN" dirty="0" err="1"/>
              <a:t>σ</a:t>
            </a:r>
            <a:r>
              <a:rPr lang="en-US" altLang="zh-CN" baseline="-25000" dirty="0" err="1"/>
              <a:t>A</a:t>
            </a:r>
            <a:r>
              <a:rPr lang="en-US" altLang="zh-CN" baseline="-25000" dirty="0"/>
              <a:t>&gt;v</a:t>
            </a:r>
            <a:r>
              <a:rPr lang="zh-CN" altLang="en-US" dirty="0"/>
              <a:t>（</a:t>
            </a:r>
            <a:r>
              <a:rPr lang="en-US" altLang="zh-CN" dirty="0"/>
              <a:t>r</a:t>
            </a:r>
            <a:r>
              <a:rPr lang="zh-CN" altLang="en-US" dirty="0" smtClean="0"/>
              <a:t>）</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利用</a:t>
            </a:r>
            <a:r>
              <a:rPr lang="zh-CN" altLang="en-US" dirty="0"/>
              <a:t>有序主索引</a:t>
            </a:r>
          </a:p>
          <a:p>
            <a:pPr lvl="1">
              <a:lnSpc>
                <a:spcPct val="150000"/>
              </a:lnSpc>
            </a:pPr>
            <a:r>
              <a:rPr lang="zh-CN" altLang="en-US" dirty="0"/>
              <a:t>在索引中查找</a:t>
            </a:r>
            <a:r>
              <a:rPr lang="en-US" altLang="zh-CN" dirty="0"/>
              <a:t>v</a:t>
            </a:r>
            <a:r>
              <a:rPr lang="zh-CN" altLang="en-US" dirty="0"/>
              <a:t>值以检索出满足条件</a:t>
            </a:r>
            <a:r>
              <a:rPr lang="en-US" altLang="zh-CN" dirty="0"/>
              <a:t>A</a:t>
            </a:r>
            <a:r>
              <a:rPr lang="zh-CN" altLang="en-US" dirty="0"/>
              <a:t>＝</a:t>
            </a:r>
            <a:r>
              <a:rPr lang="en-US" altLang="zh-CN" dirty="0"/>
              <a:t>v </a:t>
            </a:r>
            <a:r>
              <a:rPr lang="zh-CN" altLang="en-US" dirty="0"/>
              <a:t>的首条记录。从该元组开始到文件尾进行文件扫描返回所有满足该条件的元组</a:t>
            </a:r>
            <a:endParaRPr lang="en-US" altLang="zh-CN" dirty="0"/>
          </a:p>
          <a:p>
            <a:pPr lvl="1">
              <a:lnSpc>
                <a:spcPct val="150000"/>
              </a:lnSpc>
            </a:pPr>
            <a:r>
              <a:rPr lang="zh-CN" altLang="en-US" dirty="0"/>
              <a:t>代价：</a:t>
            </a:r>
            <a:r>
              <a:rPr lang="en-US" altLang="zh-CN" dirty="0"/>
              <a:t>I/O</a:t>
            </a:r>
            <a:r>
              <a:rPr lang="zh-CN" altLang="en-US" dirty="0"/>
              <a:t>操作次数等于</a:t>
            </a:r>
            <a:r>
              <a:rPr lang="en-US" altLang="zh-CN" dirty="0"/>
              <a:t>B+</a:t>
            </a:r>
            <a:r>
              <a:rPr lang="zh-CN" altLang="en-US" dirty="0"/>
              <a:t>树的高度，加上包含满足搜索条件的记录的磁盘块数</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535" y="4993893"/>
            <a:ext cx="3377952" cy="1900098"/>
          </a:xfrm>
          <a:prstGeom prst="rect">
            <a:avLst/>
          </a:prstGeom>
        </p:spPr>
      </p:pic>
    </p:spTree>
    <p:extLst>
      <p:ext uri="{BB962C8B-B14F-4D97-AF65-F5344CB8AC3E}">
        <p14:creationId xmlns:p14="http://schemas.microsoft.com/office/powerpoint/2010/main" val="426039671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非等值比较选择</a:t>
            </a:r>
          </a:p>
        </p:txBody>
      </p:sp>
      <p:sp>
        <p:nvSpPr>
          <p:cNvPr id="3" name="内容占位符 2"/>
          <p:cNvSpPr>
            <a:spLocks noGrp="1"/>
          </p:cNvSpPr>
          <p:nvPr>
            <p:ph idx="1"/>
          </p:nvPr>
        </p:nvSpPr>
        <p:spPr/>
        <p:txBody>
          <a:bodyPr/>
          <a:lstStyle/>
          <a:p>
            <a:pPr>
              <a:lnSpc>
                <a:spcPct val="150000"/>
              </a:lnSpc>
            </a:pPr>
            <a:r>
              <a:rPr lang="zh-CN" altLang="en-US" dirty="0"/>
              <a:t>利用有序辅助索引</a:t>
            </a:r>
          </a:p>
          <a:p>
            <a:pPr lvl="1">
              <a:lnSpc>
                <a:spcPct val="150000"/>
              </a:lnSpc>
            </a:pPr>
            <a:r>
              <a:rPr lang="zh-CN" altLang="en-US" dirty="0"/>
              <a:t>在索引中查找</a:t>
            </a:r>
            <a:r>
              <a:rPr lang="en-US" altLang="zh-CN" dirty="0"/>
              <a:t>v</a:t>
            </a:r>
            <a:r>
              <a:rPr lang="zh-CN" altLang="en-US" dirty="0"/>
              <a:t>值以检索出满足条件</a:t>
            </a:r>
            <a:r>
              <a:rPr lang="en-US" altLang="zh-CN" dirty="0"/>
              <a:t>A</a:t>
            </a:r>
            <a:r>
              <a:rPr lang="zh-CN" altLang="en-US" dirty="0"/>
              <a:t>＝</a:t>
            </a:r>
            <a:r>
              <a:rPr lang="en-US" altLang="zh-CN" dirty="0"/>
              <a:t>v </a:t>
            </a:r>
            <a:r>
              <a:rPr lang="zh-CN" altLang="en-US" dirty="0"/>
              <a:t>的首个索引条目，从该索引条目直至最大值索引条目提供了指向满足条件的记录的指针，根据指针逐个取实际记录</a:t>
            </a:r>
          </a:p>
          <a:p>
            <a:pPr lvl="1">
              <a:lnSpc>
                <a:spcPct val="150000"/>
              </a:lnSpc>
            </a:pPr>
            <a:r>
              <a:rPr lang="zh-CN" altLang="en-US" dirty="0"/>
              <a:t>代价：</a:t>
            </a:r>
            <a:r>
              <a:rPr lang="en-US" altLang="zh-CN" dirty="0"/>
              <a:t>I/O</a:t>
            </a:r>
            <a:r>
              <a:rPr lang="zh-CN" altLang="en-US" dirty="0"/>
              <a:t>操作次数等于</a:t>
            </a:r>
            <a:r>
              <a:rPr lang="en-US" altLang="zh-CN" dirty="0"/>
              <a:t>B+</a:t>
            </a:r>
            <a:r>
              <a:rPr lang="zh-CN" altLang="en-US" dirty="0"/>
              <a:t>树的高度，加上满足搜索条件的记录数目</a:t>
            </a:r>
          </a:p>
          <a:p>
            <a:endParaRPr lang="zh-CN" altLang="en-US" dirty="0"/>
          </a:p>
        </p:txBody>
      </p:sp>
    </p:spTree>
    <p:extLst>
      <p:ext uri="{BB962C8B-B14F-4D97-AF65-F5344CB8AC3E}">
        <p14:creationId xmlns:p14="http://schemas.microsoft.com/office/powerpoint/2010/main" val="24158120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a:t>
            </a:r>
          </a:p>
        </p:txBody>
      </p:sp>
      <p:sp>
        <p:nvSpPr>
          <p:cNvPr id="3" name="内容占位符 2"/>
          <p:cNvSpPr>
            <a:spLocks noGrp="1"/>
          </p:cNvSpPr>
          <p:nvPr>
            <p:ph idx="1"/>
          </p:nvPr>
        </p:nvSpPr>
        <p:spPr/>
        <p:txBody>
          <a:bodyPr/>
          <a:lstStyle/>
          <a:p>
            <a:r>
              <a:rPr lang="zh-CN" altLang="en-US" dirty="0"/>
              <a:t>原因</a:t>
            </a:r>
          </a:p>
          <a:p>
            <a:pPr lvl="1"/>
            <a:r>
              <a:rPr lang="en-US" altLang="zh-CN" dirty="0"/>
              <a:t>SQL</a:t>
            </a:r>
            <a:r>
              <a:rPr lang="zh-CN" altLang="en-US" dirty="0"/>
              <a:t>查询可以指定对输出进行排序</a:t>
            </a:r>
          </a:p>
          <a:p>
            <a:pPr lvl="1"/>
            <a:r>
              <a:rPr lang="zh-CN" altLang="en-US" dirty="0"/>
              <a:t>关系运算的某些操作，如连接运算，排序后实现高效</a:t>
            </a:r>
          </a:p>
          <a:p>
            <a:r>
              <a:rPr lang="zh-CN" altLang="en-US" dirty="0"/>
              <a:t>对于可放进内存的关系，使用如快排序之类的技术。对不能放进内存的关系，使用</a:t>
            </a:r>
            <a:r>
              <a:rPr lang="zh-CN" altLang="en-US" b="1" dirty="0"/>
              <a:t>外排序</a:t>
            </a:r>
            <a:endParaRPr lang="en-US" altLang="zh-CN" b="1" dirty="0"/>
          </a:p>
          <a:p>
            <a:pPr lvl="1"/>
            <a:r>
              <a:rPr lang="zh-CN" altLang="en-US" dirty="0"/>
              <a:t>外排序：创建有序段＋</a:t>
            </a:r>
            <a:r>
              <a:rPr lang="en-US" altLang="zh-CN" dirty="0"/>
              <a:t>N</a:t>
            </a:r>
            <a:r>
              <a:rPr lang="zh-CN" altLang="en-US" dirty="0"/>
              <a:t>路归并</a:t>
            </a:r>
          </a:p>
          <a:p>
            <a:pPr lvl="1"/>
            <a:r>
              <a:rPr lang="zh-CN" altLang="en-US" dirty="0"/>
              <a:t>所有的输入数据最初分成许多有序的归并段文件，然后不断归并成许多更大的归并段文件，直到剩下一个文件为止</a:t>
            </a:r>
            <a:endParaRPr lang="en-US" altLang="zh-CN" dirty="0"/>
          </a:p>
          <a:p>
            <a:endParaRPr lang="zh-CN" altLang="en-US" dirty="0"/>
          </a:p>
        </p:txBody>
      </p:sp>
    </p:spTree>
    <p:extLst>
      <p:ext uri="{BB962C8B-B14F-4D97-AF65-F5344CB8AC3E}">
        <p14:creationId xmlns:p14="http://schemas.microsoft.com/office/powerpoint/2010/main" val="343462579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多路归并排序</a:t>
            </a:r>
            <a:endParaRPr lang="zh-CN" altLang="en-US" dirty="0"/>
          </a:p>
        </p:txBody>
      </p:sp>
      <p:pic>
        <p:nvPicPr>
          <p:cNvPr id="4" name="Picture 4" descr="1"/>
          <p:cNvPicPr>
            <a:picLocks noChangeAspect="1" noChangeArrowheads="1"/>
          </p:cNvPicPr>
          <p:nvPr/>
        </p:nvPicPr>
        <p:blipFill>
          <a:blip r:embed="rId2" cstate="print"/>
          <a:srcRect/>
          <a:stretch>
            <a:fillRect/>
          </a:stretch>
        </p:blipFill>
        <p:spPr bwMode="auto">
          <a:xfrm>
            <a:off x="755650" y="1268413"/>
            <a:ext cx="7632700" cy="5348287"/>
          </a:xfrm>
          <a:prstGeom prst="rect">
            <a:avLst/>
          </a:prstGeom>
          <a:noFill/>
          <a:ln w="9525">
            <a:noFill/>
            <a:miter lim="800000"/>
            <a:headEnd/>
            <a:tailEnd/>
          </a:ln>
        </p:spPr>
      </p:pic>
    </p:spTree>
    <p:extLst>
      <p:ext uri="{BB962C8B-B14F-4D97-AF65-F5344CB8AC3E}">
        <p14:creationId xmlns:p14="http://schemas.microsoft.com/office/powerpoint/2010/main" val="24536674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连接运算</a:t>
            </a:r>
          </a:p>
        </p:txBody>
      </p:sp>
      <p:sp>
        <p:nvSpPr>
          <p:cNvPr id="3" name="内容占位符 2"/>
          <p:cNvSpPr>
            <a:spLocks noGrp="1"/>
          </p:cNvSpPr>
          <p:nvPr>
            <p:ph idx="1"/>
          </p:nvPr>
        </p:nvSpPr>
        <p:spPr/>
        <p:txBody>
          <a:bodyPr/>
          <a:lstStyle/>
          <a:p>
            <a:r>
              <a:rPr lang="zh-CN" altLang="en-US" dirty="0"/>
              <a:t>嵌套循环连接</a:t>
            </a:r>
          </a:p>
          <a:p>
            <a:r>
              <a:rPr lang="zh-CN" altLang="en-US" dirty="0"/>
              <a:t>块嵌套循环连接 </a:t>
            </a:r>
          </a:p>
          <a:p>
            <a:r>
              <a:rPr lang="zh-CN" altLang="en-US" dirty="0"/>
              <a:t>索引嵌套循环连接 </a:t>
            </a:r>
          </a:p>
          <a:p>
            <a:r>
              <a:rPr lang="zh-CN" altLang="en-US" dirty="0"/>
              <a:t>归并连接 </a:t>
            </a:r>
          </a:p>
          <a:p>
            <a:r>
              <a:rPr lang="zh-CN" altLang="en-US" dirty="0"/>
              <a:t>散列连接 </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3068960"/>
            <a:ext cx="3429000" cy="2571750"/>
          </a:xfrm>
          <a:prstGeom prst="rect">
            <a:avLst/>
          </a:prstGeom>
        </p:spPr>
      </p:pic>
    </p:spTree>
    <p:extLst>
      <p:ext uri="{BB962C8B-B14F-4D97-AF65-F5344CB8AC3E}">
        <p14:creationId xmlns:p14="http://schemas.microsoft.com/office/powerpoint/2010/main" val="13351126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嵌套循环连接</a:t>
            </a:r>
          </a:p>
        </p:txBody>
      </p:sp>
      <p:sp>
        <p:nvSpPr>
          <p:cNvPr id="4" name="Rectangle 3"/>
          <p:cNvSpPr txBox="1">
            <a:spLocks noChangeArrowheads="1"/>
          </p:cNvSpPr>
          <p:nvPr/>
        </p:nvSpPr>
        <p:spPr bwMode="auto">
          <a:xfrm>
            <a:off x="909638" y="1219200"/>
            <a:ext cx="7407275"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800080"/>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a:lnSpc>
                <a:spcPct val="110000"/>
              </a:lnSpc>
              <a:buFont typeface="Wingdings" pitchFamily="2" charset="2"/>
              <a:buNone/>
            </a:pPr>
            <a:r>
              <a:rPr lang="zh-CN" altLang="en-US" sz="2800" kern="0" smtClean="0"/>
              <a:t>计算</a:t>
            </a:r>
            <a:r>
              <a:rPr lang="zh-CN" altLang="en-US" sz="2800" kern="0" smtClean="0">
                <a:sym typeface="Symbol" pitchFamily="18" charset="2"/>
              </a:rPr>
              <a:t></a:t>
            </a:r>
            <a:r>
              <a:rPr lang="zh-CN" altLang="en-US" sz="2800" kern="0" smtClean="0"/>
              <a:t>连接   </a:t>
            </a:r>
            <a:r>
              <a:rPr lang="en-US" altLang="zh-CN" sz="2800" i="1" kern="0" smtClean="0"/>
              <a:t>r</a:t>
            </a:r>
            <a:r>
              <a:rPr lang="en-US" altLang="zh-CN" sz="2800" kern="0" smtClean="0"/>
              <a:t>  </a:t>
            </a:r>
            <a:r>
              <a:rPr lang="en-US" altLang="zh-CN" sz="2800" kern="0" smtClean="0">
                <a:latin typeface="Arial Unicode MS" pitchFamily="34" charset="-122"/>
                <a:ea typeface="Arial Unicode MS" pitchFamily="34" charset="-122"/>
                <a:cs typeface="Lucida Sans Unicode" pitchFamily="34" charset="0"/>
              </a:rPr>
              <a:t>⋈</a:t>
            </a:r>
            <a:r>
              <a:rPr lang="en-US" altLang="zh-CN" kern="0" baseline="-25000" smtClean="0">
                <a:sym typeface="Symbol" pitchFamily="18" charset="2"/>
              </a:rPr>
              <a:t></a:t>
            </a:r>
            <a:r>
              <a:rPr lang="en-US" altLang="zh-CN" kern="0" smtClean="0">
                <a:sym typeface="Symbol" pitchFamily="18" charset="2"/>
              </a:rPr>
              <a:t> </a:t>
            </a:r>
            <a:r>
              <a:rPr lang="en-US" altLang="zh-CN" sz="2800" i="1" kern="0" smtClean="0">
                <a:sym typeface="Symbol" pitchFamily="18" charset="2"/>
              </a:rPr>
              <a:t>s</a:t>
            </a:r>
          </a:p>
          <a:p>
            <a:pPr>
              <a:lnSpc>
                <a:spcPct val="110000"/>
              </a:lnSpc>
              <a:buFont typeface="Wingdings" pitchFamily="2" charset="2"/>
              <a:buNone/>
            </a:pPr>
            <a:r>
              <a:rPr lang="en-US" altLang="zh-CN" sz="2800" b="1" kern="0" smtClean="0">
                <a:sym typeface="Symbol" pitchFamily="18" charset="2"/>
              </a:rPr>
              <a:t>for each tuple</a:t>
            </a:r>
            <a:r>
              <a:rPr lang="en-US" altLang="zh-CN" sz="2800" kern="0" smtClean="0">
                <a:sym typeface="Symbol" pitchFamily="18" charset="2"/>
              </a:rPr>
              <a:t> </a:t>
            </a:r>
            <a:r>
              <a:rPr lang="en-US" altLang="zh-CN" sz="2800" i="1" kern="0" smtClean="0">
                <a:sym typeface="Symbol" pitchFamily="18" charset="2"/>
              </a:rPr>
              <a:t>t</a:t>
            </a:r>
            <a:r>
              <a:rPr lang="en-US" altLang="zh-CN" i="1" kern="0" baseline="-25000" smtClean="0">
                <a:sym typeface="Symbol" pitchFamily="18" charset="2"/>
              </a:rPr>
              <a:t>r</a:t>
            </a:r>
            <a:r>
              <a:rPr lang="en-US" altLang="zh-CN" sz="2800" b="1" kern="0" smtClean="0">
                <a:sym typeface="Symbol" pitchFamily="18" charset="2"/>
              </a:rPr>
              <a:t> in </a:t>
            </a:r>
            <a:r>
              <a:rPr lang="en-US" altLang="zh-CN" sz="2800" i="1" kern="0" smtClean="0">
                <a:sym typeface="Symbol" pitchFamily="18" charset="2"/>
              </a:rPr>
              <a:t>r</a:t>
            </a:r>
            <a:r>
              <a:rPr lang="en-US" altLang="zh-CN" sz="2800" b="1" kern="0" smtClean="0">
                <a:sym typeface="Symbol" pitchFamily="18" charset="2"/>
              </a:rPr>
              <a:t> do begin</a:t>
            </a:r>
          </a:p>
          <a:p>
            <a:pPr>
              <a:lnSpc>
                <a:spcPct val="110000"/>
              </a:lnSpc>
              <a:buFont typeface="Wingdings" pitchFamily="2" charset="2"/>
              <a:buNone/>
            </a:pPr>
            <a:r>
              <a:rPr lang="en-US" altLang="zh-CN" sz="2800" b="1" kern="0" smtClean="0">
                <a:sym typeface="Symbol" pitchFamily="18" charset="2"/>
              </a:rPr>
              <a:t>	  for each tuple </a:t>
            </a:r>
            <a:r>
              <a:rPr lang="en-US" altLang="zh-CN" sz="2800" i="1" kern="0" smtClean="0">
                <a:sym typeface="Symbol" pitchFamily="18" charset="2"/>
              </a:rPr>
              <a:t>t</a:t>
            </a:r>
            <a:r>
              <a:rPr lang="en-US" altLang="zh-CN" i="1" kern="0" baseline="-25000" smtClean="0">
                <a:sym typeface="Symbol" pitchFamily="18" charset="2"/>
              </a:rPr>
              <a:t>s</a:t>
            </a:r>
            <a:r>
              <a:rPr lang="en-US" altLang="zh-CN" i="1" kern="0" smtClean="0">
                <a:sym typeface="Symbol" pitchFamily="18" charset="2"/>
              </a:rPr>
              <a:t> </a:t>
            </a:r>
            <a:r>
              <a:rPr lang="en-US" altLang="zh-CN" b="1" kern="0" smtClean="0">
                <a:sym typeface="Symbol" pitchFamily="18" charset="2"/>
              </a:rPr>
              <a:t> </a:t>
            </a:r>
            <a:r>
              <a:rPr lang="en-US" altLang="zh-CN" sz="2800" b="1" kern="0" smtClean="0">
                <a:sym typeface="Symbol" pitchFamily="18" charset="2"/>
              </a:rPr>
              <a:t>in </a:t>
            </a:r>
            <a:r>
              <a:rPr lang="en-US" altLang="zh-CN" sz="2800" i="1" kern="0" smtClean="0">
                <a:sym typeface="Symbol" pitchFamily="18" charset="2"/>
              </a:rPr>
              <a:t>s</a:t>
            </a:r>
            <a:r>
              <a:rPr lang="en-US" altLang="zh-CN" sz="2800" b="1" kern="0" smtClean="0">
                <a:sym typeface="Symbol" pitchFamily="18" charset="2"/>
              </a:rPr>
              <a:t> do begin</a:t>
            </a:r>
          </a:p>
          <a:p>
            <a:pPr>
              <a:lnSpc>
                <a:spcPct val="110000"/>
              </a:lnSpc>
              <a:buFont typeface="Wingdings" pitchFamily="2" charset="2"/>
              <a:buNone/>
            </a:pPr>
            <a:r>
              <a:rPr lang="en-US" altLang="zh-CN" sz="2800" b="1" kern="0" smtClean="0">
                <a:sym typeface="Symbol" pitchFamily="18" charset="2"/>
              </a:rPr>
              <a:t>		</a:t>
            </a:r>
            <a:r>
              <a:rPr lang="zh-CN" altLang="en-US" sz="2800" kern="0" smtClean="0">
                <a:sym typeface="Symbol" pitchFamily="18" charset="2"/>
              </a:rPr>
              <a:t>测试元组对</a:t>
            </a:r>
            <a:r>
              <a:rPr lang="en-US" altLang="zh-CN" sz="2800" kern="0" smtClean="0">
                <a:sym typeface="Symbol" pitchFamily="18" charset="2"/>
              </a:rPr>
              <a:t>(</a:t>
            </a:r>
            <a:r>
              <a:rPr lang="en-US" altLang="zh-CN" sz="2800" i="1" kern="0" smtClean="0">
                <a:sym typeface="Symbol" pitchFamily="18" charset="2"/>
              </a:rPr>
              <a:t>t</a:t>
            </a:r>
            <a:r>
              <a:rPr lang="en-US" altLang="zh-CN" i="1" kern="0" baseline="-25000" smtClean="0">
                <a:sym typeface="Symbol" pitchFamily="18" charset="2"/>
              </a:rPr>
              <a:t>r </a:t>
            </a:r>
            <a:r>
              <a:rPr lang="en-US" altLang="zh-CN" sz="2800" i="1" kern="0" smtClean="0">
                <a:sym typeface="Symbol" pitchFamily="18" charset="2"/>
              </a:rPr>
              <a:t>,t</a:t>
            </a:r>
            <a:r>
              <a:rPr lang="en-US" altLang="zh-CN" i="1" kern="0" baseline="-25000" smtClean="0">
                <a:sym typeface="Symbol" pitchFamily="18" charset="2"/>
              </a:rPr>
              <a:t>s</a:t>
            </a:r>
            <a:r>
              <a:rPr lang="en-US" altLang="zh-CN" sz="2800" kern="0" smtClean="0">
                <a:sym typeface="Symbol" pitchFamily="18" charset="2"/>
              </a:rPr>
              <a:t>) </a:t>
            </a:r>
            <a:r>
              <a:rPr lang="zh-CN" altLang="en-US" sz="2800" kern="0" smtClean="0">
                <a:sym typeface="Symbol" pitchFamily="18" charset="2"/>
              </a:rPr>
              <a:t>是否满足连接条件</a:t>
            </a:r>
          </a:p>
          <a:p>
            <a:pPr>
              <a:lnSpc>
                <a:spcPct val="110000"/>
              </a:lnSpc>
              <a:buFont typeface="Wingdings" pitchFamily="2" charset="2"/>
              <a:buNone/>
            </a:pPr>
            <a:r>
              <a:rPr lang="zh-CN" altLang="en-US" sz="2800" kern="0" smtClean="0">
                <a:sym typeface="Greek Symbols" pitchFamily="18" charset="2"/>
              </a:rPr>
              <a:t>		如果是</a:t>
            </a:r>
            <a:r>
              <a:rPr lang="en-US" altLang="zh-CN" sz="2800" kern="0" smtClean="0">
                <a:sym typeface="Greek Symbols" pitchFamily="18" charset="2"/>
              </a:rPr>
              <a:t>, </a:t>
            </a:r>
            <a:r>
              <a:rPr lang="zh-CN" altLang="en-US" sz="2800" kern="0" smtClean="0">
                <a:sym typeface="Greek Symbols" pitchFamily="18" charset="2"/>
              </a:rPr>
              <a:t>将</a:t>
            </a:r>
            <a:r>
              <a:rPr lang="en-US" altLang="zh-CN" sz="2800" i="1" kern="0" smtClean="0">
                <a:sym typeface="Greek Symbols" pitchFamily="18" charset="2"/>
              </a:rPr>
              <a:t>t</a:t>
            </a:r>
            <a:r>
              <a:rPr lang="en-US" altLang="zh-CN" i="1" kern="0" baseline="-25000" smtClean="0">
                <a:sym typeface="Greek Symbols" pitchFamily="18" charset="2"/>
              </a:rPr>
              <a:t>r</a:t>
            </a:r>
            <a:r>
              <a:rPr lang="en-US" altLang="zh-CN" i="1" kern="0" smtClean="0">
                <a:sym typeface="Greek Symbols" pitchFamily="18" charset="2"/>
              </a:rPr>
              <a:t> </a:t>
            </a:r>
            <a:r>
              <a:rPr lang="en-US" altLang="zh-CN" sz="2800" i="1" kern="0" smtClean="0">
                <a:latin typeface="Arial"/>
                <a:sym typeface="Greek Symbols" pitchFamily="18" charset="2"/>
              </a:rPr>
              <a:t>•</a:t>
            </a:r>
            <a:r>
              <a:rPr lang="en-US" altLang="zh-CN" sz="2800" i="1" kern="0" smtClean="0">
                <a:sym typeface="Greek Symbols" pitchFamily="18" charset="2"/>
              </a:rPr>
              <a:t> t</a:t>
            </a:r>
            <a:r>
              <a:rPr lang="en-US" altLang="zh-CN" i="1" kern="0" baseline="-25000" smtClean="0">
                <a:sym typeface="Greek Symbols" pitchFamily="18" charset="2"/>
              </a:rPr>
              <a:t>s</a:t>
            </a:r>
            <a:r>
              <a:rPr lang="en-US" altLang="zh-CN" kern="0" smtClean="0">
                <a:sym typeface="Greek Symbols" pitchFamily="18" charset="2"/>
              </a:rPr>
              <a:t> </a:t>
            </a:r>
            <a:r>
              <a:rPr lang="zh-CN" altLang="en-US" sz="2800" kern="0" smtClean="0">
                <a:sym typeface="Greek Symbols" pitchFamily="18" charset="2"/>
              </a:rPr>
              <a:t>加入到结果中</a:t>
            </a:r>
          </a:p>
          <a:p>
            <a:pPr>
              <a:lnSpc>
                <a:spcPct val="110000"/>
              </a:lnSpc>
              <a:buFont typeface="Wingdings" pitchFamily="2" charset="2"/>
              <a:buNone/>
            </a:pPr>
            <a:r>
              <a:rPr lang="en-US" altLang="zh-CN" sz="2800" kern="0" smtClean="0">
                <a:sym typeface="Greek Symbols" pitchFamily="18" charset="2"/>
              </a:rPr>
              <a:t>	  </a:t>
            </a:r>
            <a:r>
              <a:rPr lang="en-US" altLang="zh-CN" sz="2800" b="1" kern="0" smtClean="0">
                <a:sym typeface="Greek Symbols" pitchFamily="18" charset="2"/>
              </a:rPr>
              <a:t>end</a:t>
            </a:r>
          </a:p>
          <a:p>
            <a:pPr>
              <a:lnSpc>
                <a:spcPct val="110000"/>
              </a:lnSpc>
              <a:buFont typeface="Wingdings" pitchFamily="2" charset="2"/>
              <a:buNone/>
            </a:pPr>
            <a:r>
              <a:rPr lang="en-US" altLang="zh-CN" sz="2800" b="1" kern="0" smtClean="0">
                <a:sym typeface="Greek Symbols" pitchFamily="18" charset="2"/>
              </a:rPr>
              <a:t>end</a:t>
            </a:r>
            <a:endParaRPr lang="en-US" altLang="zh-CN" sz="2800" kern="0" smtClean="0">
              <a:sym typeface="Greek Symbols" pitchFamily="18" charset="2"/>
            </a:endParaRPr>
          </a:p>
          <a:p>
            <a:pPr>
              <a:lnSpc>
                <a:spcPct val="110000"/>
              </a:lnSpc>
              <a:buFont typeface="Wingdings" pitchFamily="2" charset="2"/>
              <a:buNone/>
            </a:pPr>
            <a:r>
              <a:rPr lang="en-US" altLang="zh-CN" sz="2800" i="1" kern="0" smtClean="0">
                <a:sym typeface="Greek Symbols" pitchFamily="18" charset="2"/>
              </a:rPr>
              <a:t>r</a:t>
            </a:r>
            <a:r>
              <a:rPr lang="en-US" altLang="zh-CN" sz="2800" kern="0" smtClean="0">
                <a:sym typeface="Greek Symbols" pitchFamily="18" charset="2"/>
              </a:rPr>
              <a:t>  </a:t>
            </a:r>
            <a:r>
              <a:rPr lang="zh-CN" altLang="en-US" sz="2800" kern="0" smtClean="0">
                <a:sym typeface="Greek Symbols" pitchFamily="18" charset="2"/>
              </a:rPr>
              <a:t>称为连接的</a:t>
            </a:r>
            <a:r>
              <a:rPr lang="zh-CN" altLang="en-US" sz="2800" b="1" kern="0" smtClean="0">
                <a:solidFill>
                  <a:schemeClr val="tx2"/>
                </a:solidFill>
                <a:sym typeface="Greek Symbols" pitchFamily="18" charset="2"/>
              </a:rPr>
              <a:t>外关系</a:t>
            </a:r>
            <a:r>
              <a:rPr lang="en-US" altLang="zh-CN" sz="2800" kern="0" smtClean="0">
                <a:sym typeface="Greek Symbols" pitchFamily="18" charset="2"/>
              </a:rPr>
              <a:t>, </a:t>
            </a:r>
            <a:r>
              <a:rPr lang="en-US" altLang="zh-CN" sz="2800" i="1" kern="0" smtClean="0">
                <a:sym typeface="Greek Symbols" pitchFamily="18" charset="2"/>
              </a:rPr>
              <a:t>s</a:t>
            </a:r>
            <a:r>
              <a:rPr lang="en-US" altLang="zh-CN" sz="2800" kern="0" smtClean="0">
                <a:sym typeface="Greek Symbols" pitchFamily="18" charset="2"/>
              </a:rPr>
              <a:t> </a:t>
            </a:r>
            <a:r>
              <a:rPr lang="zh-CN" altLang="en-US" sz="2800" kern="0" smtClean="0">
                <a:sym typeface="Greek Symbols" pitchFamily="18" charset="2"/>
              </a:rPr>
              <a:t>称为</a:t>
            </a:r>
            <a:r>
              <a:rPr lang="zh-CN" altLang="en-US" sz="2800" b="1" kern="0" smtClean="0">
                <a:solidFill>
                  <a:schemeClr val="tx2"/>
                </a:solidFill>
                <a:sym typeface="Greek Symbols" pitchFamily="18" charset="2"/>
              </a:rPr>
              <a:t>内关系</a:t>
            </a:r>
            <a:endParaRPr lang="en-US" altLang="zh-CN" sz="2800" kern="0" smtClean="0">
              <a:sym typeface="Greek Symbols" pitchFamily="18" charset="2"/>
            </a:endParaRPr>
          </a:p>
          <a:p>
            <a:pPr>
              <a:lnSpc>
                <a:spcPct val="110000"/>
              </a:lnSpc>
              <a:buFont typeface="Wingdings" pitchFamily="2" charset="2"/>
              <a:buNone/>
            </a:pPr>
            <a:r>
              <a:rPr lang="zh-CN" altLang="en-US" sz="2800" kern="0" smtClean="0">
                <a:sym typeface="Greek Symbols" pitchFamily="18" charset="2"/>
              </a:rPr>
              <a:t>不需要索引</a:t>
            </a:r>
            <a:r>
              <a:rPr lang="en-US" altLang="zh-CN" sz="2800" kern="0" smtClean="0">
                <a:sym typeface="Greek Symbols" pitchFamily="18" charset="2"/>
              </a:rPr>
              <a:t>, </a:t>
            </a:r>
            <a:r>
              <a:rPr lang="zh-CN" altLang="en-US" sz="2800" kern="0" smtClean="0">
                <a:sym typeface="Greek Symbols" pitchFamily="18" charset="2"/>
              </a:rPr>
              <a:t>可用于任何连接条件</a:t>
            </a:r>
            <a:endParaRPr lang="en-US" altLang="zh-CN" sz="2800" kern="0" dirty="0">
              <a:sym typeface="Greek Symbols" pitchFamily="18" charset="2"/>
            </a:endParaRPr>
          </a:p>
        </p:txBody>
      </p:sp>
    </p:spTree>
    <p:extLst>
      <p:ext uri="{BB962C8B-B14F-4D97-AF65-F5344CB8AC3E}">
        <p14:creationId xmlns:p14="http://schemas.microsoft.com/office/powerpoint/2010/main" val="109264772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块嵌套循环连接</a:t>
            </a:r>
          </a:p>
        </p:txBody>
      </p:sp>
      <p:sp>
        <p:nvSpPr>
          <p:cNvPr id="4" name="Rectangle 3"/>
          <p:cNvSpPr txBox="1">
            <a:spLocks noChangeArrowheads="1"/>
          </p:cNvSpPr>
          <p:nvPr/>
        </p:nvSpPr>
        <p:spPr bwMode="auto">
          <a:xfrm>
            <a:off x="188913" y="1196975"/>
            <a:ext cx="8726487"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800080"/>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a:lnSpc>
                <a:spcPct val="120000"/>
              </a:lnSpc>
              <a:buFont typeface="Wingdings" pitchFamily="2" charset="2"/>
              <a:buNone/>
            </a:pPr>
            <a:r>
              <a:rPr lang="zh-CN" altLang="en-US" sz="2400" kern="0" dirty="0" smtClean="0"/>
              <a:t>	</a:t>
            </a:r>
            <a:r>
              <a:rPr lang="en-US" altLang="zh-CN" sz="2400" b="1" kern="0" dirty="0" smtClean="0"/>
              <a:t>for each </a:t>
            </a:r>
            <a:r>
              <a:rPr lang="en-US" altLang="zh-CN" sz="2400" kern="0" dirty="0" smtClean="0"/>
              <a:t>block </a:t>
            </a:r>
            <a:r>
              <a:rPr lang="en-US" altLang="zh-CN" sz="2400" i="1" kern="0" dirty="0" smtClean="0"/>
              <a:t>B</a:t>
            </a:r>
            <a:r>
              <a:rPr lang="en-US" altLang="zh-CN" sz="2400" i="1" kern="0" baseline="-25000" dirty="0" smtClean="0"/>
              <a:t>r</a:t>
            </a:r>
            <a:r>
              <a:rPr lang="en-US" altLang="zh-CN" sz="2400" b="1" kern="0" dirty="0" smtClean="0"/>
              <a:t> of</a:t>
            </a:r>
            <a:r>
              <a:rPr lang="en-US" altLang="zh-CN" sz="2400" b="1" i="1" kern="0" dirty="0" smtClean="0"/>
              <a:t> </a:t>
            </a:r>
            <a:r>
              <a:rPr lang="en-US" altLang="zh-CN" sz="2400" i="1" kern="0" dirty="0" smtClean="0"/>
              <a:t>r</a:t>
            </a:r>
            <a:r>
              <a:rPr lang="en-US" altLang="zh-CN" sz="2400" b="1" kern="0" dirty="0" smtClean="0"/>
              <a:t> do begin</a:t>
            </a:r>
          </a:p>
          <a:p>
            <a:pPr>
              <a:lnSpc>
                <a:spcPct val="120000"/>
              </a:lnSpc>
              <a:buFont typeface="Wingdings" pitchFamily="2" charset="2"/>
              <a:buNone/>
            </a:pPr>
            <a:r>
              <a:rPr lang="en-US" altLang="zh-CN" sz="2400" b="1" kern="0" dirty="0" smtClean="0"/>
              <a:t>		for each</a:t>
            </a:r>
            <a:r>
              <a:rPr lang="en-US" altLang="zh-CN" sz="2400" kern="0" dirty="0" smtClean="0"/>
              <a:t> block </a:t>
            </a:r>
            <a:r>
              <a:rPr lang="en-US" altLang="zh-CN" sz="2400" i="1" kern="0" dirty="0" err="1" smtClean="0"/>
              <a:t>B</a:t>
            </a:r>
            <a:r>
              <a:rPr lang="en-US" altLang="zh-CN" sz="2400" i="1" kern="0" baseline="-25000" dirty="0" err="1" smtClean="0"/>
              <a:t>s</a:t>
            </a:r>
            <a:r>
              <a:rPr lang="en-US" altLang="zh-CN" sz="2400" b="1" kern="0" dirty="0" smtClean="0"/>
              <a:t> of </a:t>
            </a:r>
            <a:r>
              <a:rPr lang="en-US" altLang="zh-CN" sz="2400" b="1" i="1" kern="0" dirty="0" smtClean="0"/>
              <a:t>s </a:t>
            </a:r>
            <a:r>
              <a:rPr lang="en-US" altLang="zh-CN" sz="2400" b="1" kern="0" dirty="0" smtClean="0"/>
              <a:t>do begin</a:t>
            </a:r>
          </a:p>
          <a:p>
            <a:pPr>
              <a:lnSpc>
                <a:spcPct val="120000"/>
              </a:lnSpc>
              <a:buFont typeface="Wingdings" pitchFamily="2" charset="2"/>
              <a:buNone/>
            </a:pPr>
            <a:r>
              <a:rPr lang="en-US" altLang="zh-CN" sz="2400" b="1" kern="0" dirty="0" smtClean="0"/>
              <a:t>			for each</a:t>
            </a:r>
            <a:r>
              <a:rPr lang="en-US" altLang="zh-CN" sz="2400" kern="0" dirty="0" smtClean="0"/>
              <a:t> tuple </a:t>
            </a:r>
            <a:r>
              <a:rPr lang="en-US" altLang="zh-CN" sz="2400" i="1" kern="0" dirty="0" err="1" smtClean="0"/>
              <a:t>t</a:t>
            </a:r>
            <a:r>
              <a:rPr lang="en-US" altLang="zh-CN" sz="2400" i="1" kern="0" baseline="-25000" dirty="0" err="1" smtClean="0"/>
              <a:t>r</a:t>
            </a:r>
            <a:r>
              <a:rPr lang="en-US" altLang="zh-CN" sz="2400" i="1" kern="0" dirty="0" smtClean="0"/>
              <a:t> </a:t>
            </a:r>
            <a:r>
              <a:rPr lang="en-US" altLang="zh-CN" sz="2400" b="1" kern="0" dirty="0" smtClean="0"/>
              <a:t>in </a:t>
            </a:r>
            <a:r>
              <a:rPr lang="en-US" altLang="zh-CN" sz="2400" i="1" kern="0" dirty="0" smtClean="0"/>
              <a:t>B</a:t>
            </a:r>
            <a:r>
              <a:rPr lang="en-US" altLang="zh-CN" sz="2400" i="1" kern="0" baseline="-25000" dirty="0" smtClean="0"/>
              <a:t>r </a:t>
            </a:r>
            <a:r>
              <a:rPr lang="en-US" altLang="zh-CN" sz="2400" b="1" kern="0" baseline="-25000" dirty="0" smtClean="0"/>
              <a:t> </a:t>
            </a:r>
            <a:r>
              <a:rPr lang="en-US" altLang="zh-CN" sz="2400" b="1" kern="0" dirty="0" smtClean="0"/>
              <a:t>do begin</a:t>
            </a:r>
          </a:p>
          <a:p>
            <a:pPr>
              <a:lnSpc>
                <a:spcPct val="120000"/>
              </a:lnSpc>
              <a:buFont typeface="Wingdings" pitchFamily="2" charset="2"/>
              <a:buNone/>
            </a:pPr>
            <a:r>
              <a:rPr lang="en-US" altLang="zh-CN" sz="2400" b="1" kern="0" dirty="0" smtClean="0"/>
              <a:t>				for each </a:t>
            </a:r>
            <a:r>
              <a:rPr lang="en-US" altLang="zh-CN" sz="2400" kern="0" dirty="0" smtClean="0"/>
              <a:t>tuple </a:t>
            </a:r>
            <a:r>
              <a:rPr lang="en-US" altLang="zh-CN" sz="2400" i="1" kern="0" dirty="0" err="1" smtClean="0"/>
              <a:t>t</a:t>
            </a:r>
            <a:r>
              <a:rPr lang="en-US" altLang="zh-CN" sz="2400" i="1" kern="0" baseline="-25000" dirty="0" err="1" smtClean="0"/>
              <a:t>s</a:t>
            </a:r>
            <a:r>
              <a:rPr lang="en-US" altLang="zh-CN" sz="2400" i="1" kern="0" dirty="0" smtClean="0"/>
              <a:t> </a:t>
            </a:r>
            <a:r>
              <a:rPr lang="en-US" altLang="zh-CN" sz="2400" b="1" kern="0" dirty="0" smtClean="0"/>
              <a:t>in </a:t>
            </a:r>
            <a:r>
              <a:rPr lang="en-US" altLang="zh-CN" sz="2400" i="1" kern="0" dirty="0" err="1" smtClean="0"/>
              <a:t>B</a:t>
            </a:r>
            <a:r>
              <a:rPr lang="en-US" altLang="zh-CN" sz="2400" i="1" kern="0" baseline="-25000" dirty="0" err="1" smtClean="0"/>
              <a:t>s</a:t>
            </a:r>
            <a:r>
              <a:rPr lang="en-US" altLang="zh-CN" sz="2400" i="1" kern="0" dirty="0" smtClean="0"/>
              <a:t> </a:t>
            </a:r>
            <a:r>
              <a:rPr lang="en-US" altLang="zh-CN" sz="2400" b="1" kern="0" dirty="0" smtClean="0"/>
              <a:t>do begin</a:t>
            </a:r>
          </a:p>
          <a:p>
            <a:pPr>
              <a:lnSpc>
                <a:spcPct val="120000"/>
              </a:lnSpc>
              <a:buFont typeface="Wingdings" pitchFamily="2" charset="2"/>
              <a:buNone/>
            </a:pPr>
            <a:r>
              <a:rPr lang="en-US" altLang="zh-CN" sz="2400" b="1" kern="0" dirty="0" smtClean="0"/>
              <a:t>				</a:t>
            </a:r>
            <a:r>
              <a:rPr lang="en-US" altLang="zh-CN" sz="2400" kern="0" dirty="0" smtClean="0"/>
              <a:t>	</a:t>
            </a:r>
            <a:r>
              <a:rPr lang="zh-CN" altLang="en-US" sz="2400" kern="0" dirty="0" smtClean="0"/>
              <a:t>检查 </a:t>
            </a:r>
            <a:r>
              <a:rPr lang="en-US" altLang="zh-CN" sz="2400" kern="0" dirty="0" smtClean="0"/>
              <a:t>(</a:t>
            </a:r>
            <a:r>
              <a:rPr lang="en-US" altLang="zh-CN" sz="2400" i="1" kern="0" dirty="0" err="1" smtClean="0"/>
              <a:t>t</a:t>
            </a:r>
            <a:r>
              <a:rPr lang="en-US" altLang="zh-CN" sz="2400" i="1" kern="0" baseline="-25000" dirty="0" err="1" smtClean="0"/>
              <a:t>r</a:t>
            </a:r>
            <a:r>
              <a:rPr lang="en-US" altLang="zh-CN" sz="2400" i="1" kern="0" dirty="0" err="1" smtClean="0"/>
              <a:t>,t</a:t>
            </a:r>
            <a:r>
              <a:rPr lang="en-US" altLang="zh-CN" sz="2400" i="1" kern="0" baseline="-25000" dirty="0" err="1" smtClean="0"/>
              <a:t>s</a:t>
            </a:r>
            <a:r>
              <a:rPr lang="en-US" altLang="zh-CN" sz="2400" i="1" kern="0" dirty="0" smtClean="0"/>
              <a:t>) </a:t>
            </a:r>
            <a:r>
              <a:rPr lang="zh-CN" altLang="en-US" sz="2400" kern="0" dirty="0" smtClean="0"/>
              <a:t>是否满足连接条件</a:t>
            </a:r>
          </a:p>
          <a:p>
            <a:pPr>
              <a:lnSpc>
                <a:spcPct val="120000"/>
              </a:lnSpc>
              <a:buFont typeface="Wingdings" pitchFamily="2" charset="2"/>
              <a:buNone/>
            </a:pPr>
            <a:r>
              <a:rPr lang="zh-CN" altLang="en-US" sz="2400" kern="0" dirty="0" smtClean="0"/>
              <a:t>					如果是</a:t>
            </a:r>
            <a:r>
              <a:rPr lang="en-US" altLang="zh-CN" sz="2400" kern="0" dirty="0" smtClean="0"/>
              <a:t>, </a:t>
            </a:r>
            <a:r>
              <a:rPr lang="zh-CN" altLang="en-US" sz="2400" kern="0" dirty="0" smtClean="0"/>
              <a:t>将</a:t>
            </a:r>
            <a:r>
              <a:rPr lang="en-US" altLang="zh-CN" sz="2400" i="1" kern="0" dirty="0" err="1" smtClean="0"/>
              <a:t>t</a:t>
            </a:r>
            <a:r>
              <a:rPr lang="en-US" altLang="zh-CN" sz="2400" i="1" kern="0" baseline="-25000" dirty="0" err="1" smtClean="0"/>
              <a:t>r</a:t>
            </a:r>
            <a:r>
              <a:rPr lang="en-US" altLang="zh-CN" sz="2400" i="1" kern="0" baseline="30000" dirty="0" smtClean="0"/>
              <a:t> </a:t>
            </a:r>
            <a:r>
              <a:rPr lang="en-US" altLang="zh-CN" sz="2400" kern="0" dirty="0" smtClean="0">
                <a:latin typeface="Arial"/>
                <a:sym typeface="Symbol" pitchFamily="18" charset="2"/>
              </a:rPr>
              <a:t>•</a:t>
            </a:r>
            <a:r>
              <a:rPr lang="en-US" altLang="zh-CN" sz="2400" kern="0" dirty="0" smtClean="0">
                <a:sym typeface="Symbol" pitchFamily="18" charset="2"/>
              </a:rPr>
              <a:t> </a:t>
            </a:r>
            <a:r>
              <a:rPr lang="en-US" altLang="zh-CN" sz="2400" i="1" kern="0" dirty="0" err="1" smtClean="0">
                <a:sym typeface="Symbol" pitchFamily="18" charset="2"/>
              </a:rPr>
              <a:t>t</a:t>
            </a:r>
            <a:r>
              <a:rPr lang="en-US" altLang="zh-CN" sz="2400" i="1" kern="0" baseline="-25000" dirty="0" err="1" smtClean="0">
                <a:sym typeface="Symbol" pitchFamily="18" charset="2"/>
              </a:rPr>
              <a:t>s</a:t>
            </a:r>
            <a:r>
              <a:rPr lang="en-US" altLang="zh-CN" sz="2400" i="1" kern="0" dirty="0" smtClean="0">
                <a:sym typeface="Symbol" pitchFamily="18" charset="2"/>
              </a:rPr>
              <a:t> </a:t>
            </a:r>
            <a:r>
              <a:rPr lang="zh-CN" altLang="en-US" sz="2400" kern="0" dirty="0" smtClean="0">
                <a:sym typeface="Symbol" pitchFamily="18" charset="2"/>
              </a:rPr>
              <a:t>加入结果</a:t>
            </a:r>
          </a:p>
          <a:p>
            <a:pPr>
              <a:lnSpc>
                <a:spcPct val="120000"/>
              </a:lnSpc>
              <a:buFont typeface="Wingdings" pitchFamily="2" charset="2"/>
              <a:buNone/>
            </a:pPr>
            <a:r>
              <a:rPr lang="en-US" altLang="zh-CN" sz="2400" kern="0" dirty="0" smtClean="0">
                <a:sym typeface="Symbol" pitchFamily="18" charset="2"/>
              </a:rPr>
              <a:t>				</a:t>
            </a:r>
            <a:r>
              <a:rPr lang="en-US" altLang="zh-CN" sz="2400" b="1" kern="0" dirty="0" smtClean="0">
                <a:sym typeface="Symbol" pitchFamily="18" charset="2"/>
              </a:rPr>
              <a:t>end</a:t>
            </a:r>
          </a:p>
          <a:p>
            <a:pPr>
              <a:lnSpc>
                <a:spcPct val="120000"/>
              </a:lnSpc>
              <a:buFont typeface="Wingdings" pitchFamily="2" charset="2"/>
              <a:buNone/>
            </a:pPr>
            <a:r>
              <a:rPr lang="en-US" altLang="zh-CN" sz="2400" b="1" kern="0" dirty="0" smtClean="0">
                <a:sym typeface="Symbol" pitchFamily="18" charset="2"/>
              </a:rPr>
              <a:t>			end</a:t>
            </a:r>
          </a:p>
          <a:p>
            <a:pPr>
              <a:lnSpc>
                <a:spcPct val="120000"/>
              </a:lnSpc>
              <a:buFont typeface="Wingdings" pitchFamily="2" charset="2"/>
              <a:buNone/>
            </a:pPr>
            <a:r>
              <a:rPr lang="en-US" altLang="zh-CN" sz="2400" b="1" kern="0" dirty="0" smtClean="0">
                <a:sym typeface="Symbol" pitchFamily="18" charset="2"/>
              </a:rPr>
              <a:t>		end</a:t>
            </a:r>
          </a:p>
          <a:p>
            <a:pPr>
              <a:lnSpc>
                <a:spcPct val="120000"/>
              </a:lnSpc>
              <a:buFont typeface="Wingdings" pitchFamily="2" charset="2"/>
              <a:buNone/>
            </a:pPr>
            <a:r>
              <a:rPr lang="en-US" altLang="zh-CN" sz="2400" b="1" kern="0" dirty="0" smtClean="0">
                <a:sym typeface="Symbol" pitchFamily="18" charset="2"/>
              </a:rPr>
              <a:t>	end</a:t>
            </a:r>
            <a:endParaRPr lang="en-US" altLang="zh-CN" sz="2400" kern="0" dirty="0"/>
          </a:p>
        </p:txBody>
      </p:sp>
      <p:sp>
        <p:nvSpPr>
          <p:cNvPr id="5" name="矩形 4"/>
          <p:cNvSpPr/>
          <p:nvPr/>
        </p:nvSpPr>
        <p:spPr>
          <a:xfrm>
            <a:off x="1835696" y="6084585"/>
            <a:ext cx="7160935" cy="584775"/>
          </a:xfrm>
          <a:prstGeom prst="rect">
            <a:avLst/>
          </a:prstGeom>
        </p:spPr>
        <p:txBody>
          <a:bodyPr wrap="none">
            <a:spAutoFit/>
          </a:bodyPr>
          <a:lstStyle/>
          <a:p>
            <a:pPr>
              <a:buNone/>
            </a:pPr>
            <a:r>
              <a:rPr lang="zh-CN" altLang="en-US" sz="3200" dirty="0">
                <a:solidFill>
                  <a:srgbClr val="FF0000"/>
                </a:solidFill>
              </a:rPr>
              <a:t>在外层循环中使用较小的关系代价略小</a:t>
            </a:r>
          </a:p>
        </p:txBody>
      </p:sp>
    </p:spTree>
    <p:extLst>
      <p:ext uri="{BB962C8B-B14F-4D97-AF65-F5344CB8AC3E}">
        <p14:creationId xmlns:p14="http://schemas.microsoft.com/office/powerpoint/2010/main" val="2271354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914400" y="745132"/>
            <a:ext cx="7391400" cy="4238625"/>
          </a:xfrm>
          <a:prstGeom prst="rect">
            <a:avLst/>
          </a:prstGeom>
          <a:noFill/>
          <a:ln w="9525">
            <a:noFill/>
            <a:miter lim="800000"/>
            <a:headEnd/>
            <a:tailEnd/>
          </a:ln>
        </p:spPr>
        <p:txBody>
          <a:bodyPr>
            <a:spAutoFit/>
          </a:bodyPr>
          <a:lstStyle/>
          <a:p>
            <a:pPr>
              <a:spcBef>
                <a:spcPct val="50000"/>
              </a:spcBef>
            </a:pPr>
            <a:r>
              <a:rPr lang="zh-CN" altLang="en-US" sz="3200">
                <a:latin typeface="Times New Roman" pitchFamily="18" charset="0"/>
                <a:ea typeface="宋体" charset="-122"/>
              </a:rPr>
              <a:t>   </a:t>
            </a:r>
            <a:r>
              <a:rPr lang="en-US" altLang="zh-CN" sz="3200">
                <a:latin typeface="Times New Roman" pitchFamily="18" charset="0"/>
                <a:ea typeface="宋体" charset="-122"/>
              </a:rPr>
              <a:t>R	A	B	C	    S 	C	D	E</a:t>
            </a:r>
          </a:p>
          <a:p>
            <a:pPr>
              <a:spcBef>
                <a:spcPct val="50000"/>
              </a:spcBef>
            </a:pPr>
            <a:r>
              <a:rPr lang="en-US" altLang="zh-CN" sz="3200">
                <a:latin typeface="Times New Roman" pitchFamily="18" charset="0"/>
                <a:ea typeface="宋体" charset="-122"/>
              </a:rPr>
              <a:t>	a	1	10		10	x	2</a:t>
            </a:r>
          </a:p>
          <a:p>
            <a:pPr>
              <a:spcBef>
                <a:spcPct val="50000"/>
              </a:spcBef>
            </a:pPr>
            <a:r>
              <a:rPr lang="en-US" altLang="zh-CN" sz="3200">
                <a:latin typeface="Times New Roman" pitchFamily="18" charset="0"/>
                <a:ea typeface="宋体" charset="-122"/>
              </a:rPr>
              <a:t>	b	1	20		20	y	2</a:t>
            </a:r>
          </a:p>
          <a:p>
            <a:pPr>
              <a:spcBef>
                <a:spcPct val="50000"/>
              </a:spcBef>
            </a:pPr>
            <a:r>
              <a:rPr lang="en-US" altLang="zh-CN" sz="3200">
                <a:latin typeface="Times New Roman" pitchFamily="18" charset="0"/>
                <a:ea typeface="宋体" charset="-122"/>
              </a:rPr>
              <a:t>	c	2	10		30	z	2</a:t>
            </a:r>
          </a:p>
          <a:p>
            <a:pPr>
              <a:spcBef>
                <a:spcPct val="50000"/>
              </a:spcBef>
            </a:pPr>
            <a:r>
              <a:rPr lang="en-US" altLang="zh-CN" sz="3200">
                <a:latin typeface="Times New Roman" pitchFamily="18" charset="0"/>
                <a:ea typeface="宋体" charset="-122"/>
              </a:rPr>
              <a:t>	d	2	35		40	x	1</a:t>
            </a:r>
          </a:p>
          <a:p>
            <a:pPr>
              <a:spcBef>
                <a:spcPct val="50000"/>
              </a:spcBef>
            </a:pPr>
            <a:r>
              <a:rPr lang="en-US" altLang="zh-CN" sz="3200">
                <a:latin typeface="Times New Roman" pitchFamily="18" charset="0"/>
                <a:ea typeface="宋体" charset="-122"/>
              </a:rPr>
              <a:t>	e	3	45		50	y	3</a:t>
            </a:r>
          </a:p>
        </p:txBody>
      </p:sp>
      <p:sp>
        <p:nvSpPr>
          <p:cNvPr id="6147" name="Line 3"/>
          <p:cNvSpPr>
            <a:spLocks noChangeShapeType="1"/>
          </p:cNvSpPr>
          <p:nvPr/>
        </p:nvSpPr>
        <p:spPr bwMode="auto">
          <a:xfrm>
            <a:off x="1752600" y="897532"/>
            <a:ext cx="0" cy="4038600"/>
          </a:xfrm>
          <a:prstGeom prst="line">
            <a:avLst/>
          </a:prstGeom>
          <a:noFill/>
          <a:ln w="9525">
            <a:solidFill>
              <a:schemeClr val="tx1"/>
            </a:solidFill>
            <a:round/>
            <a:headEnd/>
            <a:tailEnd/>
          </a:ln>
        </p:spPr>
        <p:txBody>
          <a:bodyPr wrap="none" anchor="ctr"/>
          <a:lstStyle/>
          <a:p>
            <a:endParaRPr lang="zh-CN" altLang="en-US"/>
          </a:p>
        </p:txBody>
      </p:sp>
      <p:sp>
        <p:nvSpPr>
          <p:cNvPr id="6148" name="Line 4"/>
          <p:cNvSpPr>
            <a:spLocks noChangeShapeType="1"/>
          </p:cNvSpPr>
          <p:nvPr/>
        </p:nvSpPr>
        <p:spPr bwMode="auto">
          <a:xfrm>
            <a:off x="2514600" y="897532"/>
            <a:ext cx="0" cy="4038600"/>
          </a:xfrm>
          <a:prstGeom prst="line">
            <a:avLst/>
          </a:prstGeom>
          <a:noFill/>
          <a:ln w="9525">
            <a:solidFill>
              <a:schemeClr val="tx1"/>
            </a:solidFill>
            <a:round/>
            <a:headEnd/>
            <a:tailEnd/>
          </a:ln>
        </p:spPr>
        <p:txBody>
          <a:bodyPr wrap="none" anchor="ctr"/>
          <a:lstStyle/>
          <a:p>
            <a:endParaRPr lang="zh-CN" altLang="en-US"/>
          </a:p>
        </p:txBody>
      </p:sp>
      <p:sp>
        <p:nvSpPr>
          <p:cNvPr id="6149" name="Line 5"/>
          <p:cNvSpPr>
            <a:spLocks noChangeShapeType="1"/>
          </p:cNvSpPr>
          <p:nvPr/>
        </p:nvSpPr>
        <p:spPr bwMode="auto">
          <a:xfrm>
            <a:off x="4419600" y="897532"/>
            <a:ext cx="0" cy="4038600"/>
          </a:xfrm>
          <a:prstGeom prst="line">
            <a:avLst/>
          </a:prstGeom>
          <a:noFill/>
          <a:ln w="9525">
            <a:solidFill>
              <a:schemeClr val="tx1"/>
            </a:solidFill>
            <a:round/>
            <a:headEnd/>
            <a:tailEnd/>
          </a:ln>
        </p:spPr>
        <p:txBody>
          <a:bodyPr wrap="none" anchor="ctr"/>
          <a:lstStyle/>
          <a:p>
            <a:endParaRPr lang="zh-CN" altLang="en-US"/>
          </a:p>
        </p:txBody>
      </p:sp>
      <p:sp>
        <p:nvSpPr>
          <p:cNvPr id="6150" name="Line 6"/>
          <p:cNvSpPr>
            <a:spLocks noChangeShapeType="1"/>
          </p:cNvSpPr>
          <p:nvPr/>
        </p:nvSpPr>
        <p:spPr bwMode="auto">
          <a:xfrm>
            <a:off x="3429000" y="897532"/>
            <a:ext cx="0" cy="4038600"/>
          </a:xfrm>
          <a:prstGeom prst="line">
            <a:avLst/>
          </a:prstGeom>
          <a:noFill/>
          <a:ln w="9525">
            <a:solidFill>
              <a:schemeClr val="tx1"/>
            </a:solidFill>
            <a:round/>
            <a:headEnd/>
            <a:tailEnd/>
          </a:ln>
        </p:spPr>
        <p:txBody>
          <a:bodyPr wrap="none" anchor="ctr"/>
          <a:lstStyle/>
          <a:p>
            <a:endParaRPr lang="zh-CN" altLang="en-US"/>
          </a:p>
        </p:txBody>
      </p:sp>
      <p:sp>
        <p:nvSpPr>
          <p:cNvPr id="6151" name="Line 7"/>
          <p:cNvSpPr>
            <a:spLocks noChangeShapeType="1"/>
          </p:cNvSpPr>
          <p:nvPr/>
        </p:nvSpPr>
        <p:spPr bwMode="auto">
          <a:xfrm>
            <a:off x="5410200" y="897532"/>
            <a:ext cx="0" cy="4038600"/>
          </a:xfrm>
          <a:prstGeom prst="line">
            <a:avLst/>
          </a:prstGeom>
          <a:noFill/>
          <a:ln w="9525">
            <a:solidFill>
              <a:schemeClr val="tx1"/>
            </a:solidFill>
            <a:round/>
            <a:headEnd/>
            <a:tailEnd/>
          </a:ln>
        </p:spPr>
        <p:txBody>
          <a:bodyPr wrap="none" anchor="ctr"/>
          <a:lstStyle/>
          <a:p>
            <a:endParaRPr lang="zh-CN" altLang="en-US"/>
          </a:p>
        </p:txBody>
      </p:sp>
      <p:sp>
        <p:nvSpPr>
          <p:cNvPr id="6152" name="Line 8"/>
          <p:cNvSpPr>
            <a:spLocks noChangeShapeType="1"/>
          </p:cNvSpPr>
          <p:nvPr/>
        </p:nvSpPr>
        <p:spPr bwMode="auto">
          <a:xfrm>
            <a:off x="6248400" y="897532"/>
            <a:ext cx="0" cy="4038600"/>
          </a:xfrm>
          <a:prstGeom prst="line">
            <a:avLst/>
          </a:prstGeom>
          <a:noFill/>
          <a:ln w="9525">
            <a:solidFill>
              <a:schemeClr val="tx1"/>
            </a:solidFill>
            <a:round/>
            <a:headEnd/>
            <a:tailEnd/>
          </a:ln>
        </p:spPr>
        <p:txBody>
          <a:bodyPr wrap="none" anchor="ctr"/>
          <a:lstStyle/>
          <a:p>
            <a:endParaRPr lang="zh-CN" altLang="en-US"/>
          </a:p>
        </p:txBody>
      </p:sp>
      <p:sp>
        <p:nvSpPr>
          <p:cNvPr id="6153" name="Line 9"/>
          <p:cNvSpPr>
            <a:spLocks noChangeShapeType="1"/>
          </p:cNvSpPr>
          <p:nvPr/>
        </p:nvSpPr>
        <p:spPr bwMode="auto">
          <a:xfrm>
            <a:off x="7162800" y="897532"/>
            <a:ext cx="0" cy="4038600"/>
          </a:xfrm>
          <a:prstGeom prst="line">
            <a:avLst/>
          </a:prstGeom>
          <a:noFill/>
          <a:ln w="9525">
            <a:solidFill>
              <a:schemeClr val="tx1"/>
            </a:solidFill>
            <a:round/>
            <a:headEnd/>
            <a:tailEnd/>
          </a:ln>
        </p:spPr>
        <p:txBody>
          <a:bodyPr wrap="none" anchor="ctr"/>
          <a:lstStyle/>
          <a:p>
            <a:endParaRPr lang="zh-CN" altLang="en-US"/>
          </a:p>
        </p:txBody>
      </p:sp>
      <p:sp>
        <p:nvSpPr>
          <p:cNvPr id="6154" name="Line 10"/>
          <p:cNvSpPr>
            <a:spLocks noChangeShapeType="1"/>
          </p:cNvSpPr>
          <p:nvPr/>
        </p:nvSpPr>
        <p:spPr bwMode="auto">
          <a:xfrm>
            <a:off x="7924800" y="897532"/>
            <a:ext cx="0" cy="4038600"/>
          </a:xfrm>
          <a:prstGeom prst="line">
            <a:avLst/>
          </a:prstGeom>
          <a:noFill/>
          <a:ln w="9525">
            <a:solidFill>
              <a:schemeClr val="tx1"/>
            </a:solidFill>
            <a:round/>
            <a:headEnd/>
            <a:tailEnd/>
          </a:ln>
        </p:spPr>
        <p:txBody>
          <a:bodyPr wrap="none" anchor="ctr"/>
          <a:lstStyle/>
          <a:p>
            <a:endParaRPr lang="zh-CN" altLang="en-US"/>
          </a:p>
        </p:txBody>
      </p:sp>
      <p:sp>
        <p:nvSpPr>
          <p:cNvPr id="6155" name="Line 11"/>
          <p:cNvSpPr>
            <a:spLocks noChangeShapeType="1"/>
          </p:cNvSpPr>
          <p:nvPr/>
        </p:nvSpPr>
        <p:spPr bwMode="auto">
          <a:xfrm>
            <a:off x="1752600" y="1354732"/>
            <a:ext cx="2667000" cy="0"/>
          </a:xfrm>
          <a:prstGeom prst="line">
            <a:avLst/>
          </a:prstGeom>
          <a:noFill/>
          <a:ln w="9525">
            <a:solidFill>
              <a:schemeClr val="tx1"/>
            </a:solidFill>
            <a:round/>
            <a:headEnd/>
            <a:tailEnd/>
          </a:ln>
        </p:spPr>
        <p:txBody>
          <a:bodyPr wrap="none" anchor="ctr"/>
          <a:lstStyle/>
          <a:p>
            <a:endParaRPr lang="zh-CN" altLang="en-US"/>
          </a:p>
        </p:txBody>
      </p:sp>
      <p:sp>
        <p:nvSpPr>
          <p:cNvPr id="6156" name="Line 12"/>
          <p:cNvSpPr>
            <a:spLocks noChangeShapeType="1"/>
          </p:cNvSpPr>
          <p:nvPr/>
        </p:nvSpPr>
        <p:spPr bwMode="auto">
          <a:xfrm>
            <a:off x="5410200" y="1354732"/>
            <a:ext cx="2514600" cy="0"/>
          </a:xfrm>
          <a:prstGeom prst="line">
            <a:avLst/>
          </a:prstGeom>
          <a:noFill/>
          <a:ln w="9525">
            <a:solidFill>
              <a:schemeClr val="tx1"/>
            </a:solidFill>
            <a:round/>
            <a:headEnd/>
            <a:tailEnd/>
          </a:ln>
        </p:spPr>
        <p:txBody>
          <a:bodyPr wrap="none" anchor="ctr"/>
          <a:lstStyle/>
          <a:p>
            <a:endParaRPr lang="zh-CN" altLang="en-US"/>
          </a:p>
        </p:txBody>
      </p:sp>
      <p:grpSp>
        <p:nvGrpSpPr>
          <p:cNvPr id="2" name="Group 17"/>
          <p:cNvGrpSpPr>
            <a:grpSpLocks/>
          </p:cNvGrpSpPr>
          <p:nvPr/>
        </p:nvGrpSpPr>
        <p:grpSpPr bwMode="auto">
          <a:xfrm>
            <a:off x="1466850" y="1415057"/>
            <a:ext cx="6880225" cy="4894263"/>
            <a:chOff x="924" y="710"/>
            <a:chExt cx="4334" cy="3083"/>
          </a:xfrm>
        </p:grpSpPr>
        <p:sp>
          <p:nvSpPr>
            <p:cNvPr id="6158" name="Freeform 13"/>
            <p:cNvSpPr>
              <a:spLocks/>
            </p:cNvSpPr>
            <p:nvPr/>
          </p:nvSpPr>
          <p:spPr bwMode="auto">
            <a:xfrm>
              <a:off x="924" y="710"/>
              <a:ext cx="4334" cy="1388"/>
            </a:xfrm>
            <a:custGeom>
              <a:avLst/>
              <a:gdLst>
                <a:gd name="T0" fmla="*/ 7 w 4334"/>
                <a:gd name="T1" fmla="*/ 1137 h 1388"/>
                <a:gd name="T2" fmla="*/ 36 w 4334"/>
                <a:gd name="T3" fmla="*/ 1225 h 1388"/>
                <a:gd name="T4" fmla="*/ 167 w 4334"/>
                <a:gd name="T5" fmla="*/ 1283 h 1388"/>
                <a:gd name="T6" fmla="*/ 1018 w 4334"/>
                <a:gd name="T7" fmla="*/ 1327 h 1388"/>
                <a:gd name="T8" fmla="*/ 1788 w 4334"/>
                <a:gd name="T9" fmla="*/ 1319 h 1388"/>
                <a:gd name="T10" fmla="*/ 1847 w 4334"/>
                <a:gd name="T11" fmla="*/ 1305 h 1388"/>
                <a:gd name="T12" fmla="*/ 1919 w 4334"/>
                <a:gd name="T13" fmla="*/ 1268 h 1388"/>
                <a:gd name="T14" fmla="*/ 2014 w 4334"/>
                <a:gd name="T15" fmla="*/ 1145 h 1388"/>
                <a:gd name="T16" fmla="*/ 2036 w 4334"/>
                <a:gd name="T17" fmla="*/ 1101 h 1388"/>
                <a:gd name="T18" fmla="*/ 2065 w 4334"/>
                <a:gd name="T19" fmla="*/ 1028 h 1388"/>
                <a:gd name="T20" fmla="*/ 2094 w 4334"/>
                <a:gd name="T21" fmla="*/ 956 h 1388"/>
                <a:gd name="T22" fmla="*/ 2123 w 4334"/>
                <a:gd name="T23" fmla="*/ 890 h 1388"/>
                <a:gd name="T24" fmla="*/ 2239 w 4334"/>
                <a:gd name="T25" fmla="*/ 701 h 1388"/>
                <a:gd name="T26" fmla="*/ 2363 w 4334"/>
                <a:gd name="T27" fmla="*/ 526 h 1388"/>
                <a:gd name="T28" fmla="*/ 2414 w 4334"/>
                <a:gd name="T29" fmla="*/ 476 h 1388"/>
                <a:gd name="T30" fmla="*/ 2712 w 4334"/>
                <a:gd name="T31" fmla="*/ 396 h 1388"/>
                <a:gd name="T32" fmla="*/ 3934 w 4334"/>
                <a:gd name="T33" fmla="*/ 403 h 1388"/>
                <a:gd name="T34" fmla="*/ 4079 w 4334"/>
                <a:gd name="T35" fmla="*/ 374 h 1388"/>
                <a:gd name="T36" fmla="*/ 4319 w 4334"/>
                <a:gd name="T37" fmla="*/ 243 h 1388"/>
                <a:gd name="T38" fmla="*/ 4334 w 4334"/>
                <a:gd name="T39" fmla="*/ 192 h 1388"/>
                <a:gd name="T40" fmla="*/ 4130 w 4334"/>
                <a:gd name="T41" fmla="*/ 39 h 1388"/>
                <a:gd name="T42" fmla="*/ 3730 w 4334"/>
                <a:gd name="T43" fmla="*/ 3 h 1388"/>
                <a:gd name="T44" fmla="*/ 2537 w 4334"/>
                <a:gd name="T45" fmla="*/ 25 h 1388"/>
                <a:gd name="T46" fmla="*/ 2407 w 4334"/>
                <a:gd name="T47" fmla="*/ 54 h 1388"/>
                <a:gd name="T48" fmla="*/ 2312 w 4334"/>
                <a:gd name="T49" fmla="*/ 90 h 1388"/>
                <a:gd name="T50" fmla="*/ 2254 w 4334"/>
                <a:gd name="T51" fmla="*/ 148 h 1388"/>
                <a:gd name="T52" fmla="*/ 2210 w 4334"/>
                <a:gd name="T53" fmla="*/ 206 h 1388"/>
                <a:gd name="T54" fmla="*/ 2159 w 4334"/>
                <a:gd name="T55" fmla="*/ 323 h 1388"/>
                <a:gd name="T56" fmla="*/ 2043 w 4334"/>
                <a:gd name="T57" fmla="*/ 614 h 1388"/>
                <a:gd name="T58" fmla="*/ 1847 w 4334"/>
                <a:gd name="T59" fmla="*/ 905 h 1388"/>
                <a:gd name="T60" fmla="*/ 1759 w 4334"/>
                <a:gd name="T61" fmla="*/ 956 h 1388"/>
                <a:gd name="T62" fmla="*/ 1694 w 4334"/>
                <a:gd name="T63" fmla="*/ 977 h 1388"/>
                <a:gd name="T64" fmla="*/ 1403 w 4334"/>
                <a:gd name="T65" fmla="*/ 970 h 1388"/>
                <a:gd name="T66" fmla="*/ 1112 w 4334"/>
                <a:gd name="T67" fmla="*/ 934 h 1388"/>
                <a:gd name="T68" fmla="*/ 334 w 4334"/>
                <a:gd name="T69" fmla="*/ 926 h 1388"/>
                <a:gd name="T70" fmla="*/ 254 w 4334"/>
                <a:gd name="T71" fmla="*/ 941 h 1388"/>
                <a:gd name="T72" fmla="*/ 174 w 4334"/>
                <a:gd name="T73" fmla="*/ 977 h 1388"/>
                <a:gd name="T74" fmla="*/ 101 w 4334"/>
                <a:gd name="T75" fmla="*/ 1014 h 1388"/>
                <a:gd name="T76" fmla="*/ 72 w 4334"/>
                <a:gd name="T77" fmla="*/ 1036 h 1388"/>
                <a:gd name="T78" fmla="*/ 50 w 4334"/>
                <a:gd name="T79" fmla="*/ 1043 h 1388"/>
                <a:gd name="T80" fmla="*/ 0 w 4334"/>
                <a:gd name="T81" fmla="*/ 1116 h 1388"/>
                <a:gd name="T82" fmla="*/ 7 w 4334"/>
                <a:gd name="T83" fmla="*/ 1159 h 1388"/>
                <a:gd name="T84" fmla="*/ 29 w 4334"/>
                <a:gd name="T85" fmla="*/ 1166 h 1388"/>
                <a:gd name="T86" fmla="*/ 7 w 4334"/>
                <a:gd name="T87" fmla="*/ 1137 h 13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34"/>
                <a:gd name="T133" fmla="*/ 0 h 1388"/>
                <a:gd name="T134" fmla="*/ 4334 w 4334"/>
                <a:gd name="T135" fmla="*/ 1388 h 13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34" h="1388">
                  <a:moveTo>
                    <a:pt x="7" y="1137"/>
                  </a:moveTo>
                  <a:cubicBezTo>
                    <a:pt x="16" y="1164"/>
                    <a:pt x="14" y="1204"/>
                    <a:pt x="36" y="1225"/>
                  </a:cubicBezTo>
                  <a:cubicBezTo>
                    <a:pt x="70" y="1258"/>
                    <a:pt x="122" y="1274"/>
                    <a:pt x="167" y="1283"/>
                  </a:cubicBezTo>
                  <a:cubicBezTo>
                    <a:pt x="436" y="1388"/>
                    <a:pt x="728" y="1324"/>
                    <a:pt x="1018" y="1327"/>
                  </a:cubicBezTo>
                  <a:cubicBezTo>
                    <a:pt x="1275" y="1324"/>
                    <a:pt x="1531" y="1326"/>
                    <a:pt x="1788" y="1319"/>
                  </a:cubicBezTo>
                  <a:cubicBezTo>
                    <a:pt x="1808" y="1318"/>
                    <a:pt x="1847" y="1305"/>
                    <a:pt x="1847" y="1305"/>
                  </a:cubicBezTo>
                  <a:cubicBezTo>
                    <a:pt x="1871" y="1292"/>
                    <a:pt x="1893" y="1278"/>
                    <a:pt x="1919" y="1268"/>
                  </a:cubicBezTo>
                  <a:cubicBezTo>
                    <a:pt x="1957" y="1232"/>
                    <a:pt x="1984" y="1188"/>
                    <a:pt x="2014" y="1145"/>
                  </a:cubicBezTo>
                  <a:cubicBezTo>
                    <a:pt x="2032" y="1090"/>
                    <a:pt x="2008" y="1158"/>
                    <a:pt x="2036" y="1101"/>
                  </a:cubicBezTo>
                  <a:cubicBezTo>
                    <a:pt x="2049" y="1076"/>
                    <a:pt x="2048" y="1052"/>
                    <a:pt x="2065" y="1028"/>
                  </a:cubicBezTo>
                  <a:cubicBezTo>
                    <a:pt x="2072" y="999"/>
                    <a:pt x="2077" y="980"/>
                    <a:pt x="2094" y="956"/>
                  </a:cubicBezTo>
                  <a:cubicBezTo>
                    <a:pt x="2111" y="904"/>
                    <a:pt x="2099" y="925"/>
                    <a:pt x="2123" y="890"/>
                  </a:cubicBezTo>
                  <a:cubicBezTo>
                    <a:pt x="2138" y="844"/>
                    <a:pt x="2201" y="739"/>
                    <a:pt x="2239" y="701"/>
                  </a:cubicBezTo>
                  <a:cubicBezTo>
                    <a:pt x="2262" y="637"/>
                    <a:pt x="2316" y="573"/>
                    <a:pt x="2363" y="526"/>
                  </a:cubicBezTo>
                  <a:cubicBezTo>
                    <a:pt x="2393" y="496"/>
                    <a:pt x="2374" y="496"/>
                    <a:pt x="2414" y="476"/>
                  </a:cubicBezTo>
                  <a:cubicBezTo>
                    <a:pt x="2503" y="431"/>
                    <a:pt x="2613" y="407"/>
                    <a:pt x="2712" y="396"/>
                  </a:cubicBezTo>
                  <a:cubicBezTo>
                    <a:pt x="3121" y="404"/>
                    <a:pt x="3525" y="408"/>
                    <a:pt x="3934" y="403"/>
                  </a:cubicBezTo>
                  <a:cubicBezTo>
                    <a:pt x="3982" y="391"/>
                    <a:pt x="4031" y="383"/>
                    <a:pt x="4079" y="374"/>
                  </a:cubicBezTo>
                  <a:cubicBezTo>
                    <a:pt x="4166" y="338"/>
                    <a:pt x="4250" y="312"/>
                    <a:pt x="4319" y="243"/>
                  </a:cubicBezTo>
                  <a:cubicBezTo>
                    <a:pt x="4321" y="236"/>
                    <a:pt x="4334" y="197"/>
                    <a:pt x="4334" y="192"/>
                  </a:cubicBezTo>
                  <a:cubicBezTo>
                    <a:pt x="4334" y="68"/>
                    <a:pt x="4229" y="53"/>
                    <a:pt x="4130" y="39"/>
                  </a:cubicBezTo>
                  <a:cubicBezTo>
                    <a:pt x="4009" y="0"/>
                    <a:pt x="3857" y="12"/>
                    <a:pt x="3730" y="3"/>
                  </a:cubicBezTo>
                  <a:cubicBezTo>
                    <a:pt x="3331" y="7"/>
                    <a:pt x="2935" y="14"/>
                    <a:pt x="2537" y="25"/>
                  </a:cubicBezTo>
                  <a:cubicBezTo>
                    <a:pt x="2493" y="36"/>
                    <a:pt x="2450" y="40"/>
                    <a:pt x="2407" y="54"/>
                  </a:cubicBezTo>
                  <a:cubicBezTo>
                    <a:pt x="2374" y="65"/>
                    <a:pt x="2346" y="82"/>
                    <a:pt x="2312" y="90"/>
                  </a:cubicBezTo>
                  <a:cubicBezTo>
                    <a:pt x="2286" y="107"/>
                    <a:pt x="2272" y="123"/>
                    <a:pt x="2254" y="148"/>
                  </a:cubicBezTo>
                  <a:cubicBezTo>
                    <a:pt x="2240" y="168"/>
                    <a:pt x="2210" y="206"/>
                    <a:pt x="2210" y="206"/>
                  </a:cubicBezTo>
                  <a:cubicBezTo>
                    <a:pt x="2195" y="247"/>
                    <a:pt x="2172" y="281"/>
                    <a:pt x="2159" y="323"/>
                  </a:cubicBezTo>
                  <a:cubicBezTo>
                    <a:pt x="2129" y="422"/>
                    <a:pt x="2102" y="528"/>
                    <a:pt x="2043" y="614"/>
                  </a:cubicBezTo>
                  <a:cubicBezTo>
                    <a:pt x="2008" y="723"/>
                    <a:pt x="1932" y="831"/>
                    <a:pt x="1847" y="905"/>
                  </a:cubicBezTo>
                  <a:cubicBezTo>
                    <a:pt x="1813" y="935"/>
                    <a:pt x="1802" y="941"/>
                    <a:pt x="1759" y="956"/>
                  </a:cubicBezTo>
                  <a:cubicBezTo>
                    <a:pt x="1738" y="964"/>
                    <a:pt x="1694" y="977"/>
                    <a:pt x="1694" y="977"/>
                  </a:cubicBezTo>
                  <a:cubicBezTo>
                    <a:pt x="1597" y="975"/>
                    <a:pt x="1500" y="974"/>
                    <a:pt x="1403" y="970"/>
                  </a:cubicBezTo>
                  <a:cubicBezTo>
                    <a:pt x="1307" y="966"/>
                    <a:pt x="1208" y="941"/>
                    <a:pt x="1112" y="934"/>
                  </a:cubicBezTo>
                  <a:cubicBezTo>
                    <a:pt x="949" y="889"/>
                    <a:pt x="398" y="925"/>
                    <a:pt x="334" y="926"/>
                  </a:cubicBezTo>
                  <a:cubicBezTo>
                    <a:pt x="307" y="931"/>
                    <a:pt x="279" y="931"/>
                    <a:pt x="254" y="941"/>
                  </a:cubicBezTo>
                  <a:cubicBezTo>
                    <a:pt x="226" y="953"/>
                    <a:pt x="202" y="968"/>
                    <a:pt x="174" y="977"/>
                  </a:cubicBezTo>
                  <a:cubicBezTo>
                    <a:pt x="122" y="1012"/>
                    <a:pt x="147" y="1001"/>
                    <a:pt x="101" y="1014"/>
                  </a:cubicBezTo>
                  <a:cubicBezTo>
                    <a:pt x="91" y="1021"/>
                    <a:pt x="83" y="1030"/>
                    <a:pt x="72" y="1036"/>
                  </a:cubicBezTo>
                  <a:cubicBezTo>
                    <a:pt x="65" y="1040"/>
                    <a:pt x="56" y="1038"/>
                    <a:pt x="50" y="1043"/>
                  </a:cubicBezTo>
                  <a:cubicBezTo>
                    <a:pt x="31" y="1059"/>
                    <a:pt x="14" y="1095"/>
                    <a:pt x="0" y="1116"/>
                  </a:cubicBezTo>
                  <a:cubicBezTo>
                    <a:pt x="2" y="1130"/>
                    <a:pt x="0" y="1146"/>
                    <a:pt x="7" y="1159"/>
                  </a:cubicBezTo>
                  <a:cubicBezTo>
                    <a:pt x="11" y="1166"/>
                    <a:pt x="29" y="1174"/>
                    <a:pt x="29" y="1166"/>
                  </a:cubicBezTo>
                  <a:cubicBezTo>
                    <a:pt x="29" y="1154"/>
                    <a:pt x="14" y="1147"/>
                    <a:pt x="7" y="1137"/>
                  </a:cubicBezTo>
                  <a:close/>
                </a:path>
              </a:pathLst>
            </a:custGeom>
            <a:noFill/>
            <a:ln w="38100">
              <a:solidFill>
                <a:srgbClr val="FF0000"/>
              </a:solidFill>
              <a:round/>
              <a:headEnd/>
              <a:tailEnd/>
            </a:ln>
          </p:spPr>
          <p:txBody>
            <a:bodyPr wrap="none" anchor="ctr"/>
            <a:lstStyle/>
            <a:p>
              <a:endParaRPr lang="zh-CN" altLang="en-US"/>
            </a:p>
          </p:txBody>
        </p:sp>
        <p:sp>
          <p:nvSpPr>
            <p:cNvPr id="6159" name="Rectangle 14"/>
            <p:cNvSpPr>
              <a:spLocks noChangeArrowheads="1"/>
            </p:cNvSpPr>
            <p:nvPr/>
          </p:nvSpPr>
          <p:spPr bwMode="auto">
            <a:xfrm>
              <a:off x="1824" y="3120"/>
              <a:ext cx="1944" cy="673"/>
            </a:xfrm>
            <a:prstGeom prst="rect">
              <a:avLst/>
            </a:prstGeom>
            <a:noFill/>
            <a:ln w="9525">
              <a:noFill/>
              <a:miter lim="800000"/>
              <a:headEnd/>
              <a:tailEnd/>
            </a:ln>
          </p:spPr>
          <p:txBody>
            <a:bodyPr wrap="none" anchor="ctr">
              <a:spAutoFit/>
            </a:bodyPr>
            <a:lstStyle/>
            <a:p>
              <a:pPr algn="ctr">
                <a:spcBef>
                  <a:spcPct val="50000"/>
                </a:spcBef>
              </a:pPr>
              <a:r>
                <a:rPr lang="en-US" altLang="zh-CN" sz="3200">
                  <a:solidFill>
                    <a:srgbClr val="FF0000"/>
                  </a:solidFill>
                  <a:latin typeface="Times New Roman" pitchFamily="18" charset="0"/>
                  <a:ea typeface="宋体" charset="-122"/>
                </a:rPr>
                <a:t>Answer	B     D</a:t>
              </a:r>
            </a:p>
            <a:p>
              <a:pPr algn="ctr">
                <a:lnSpc>
                  <a:spcPct val="50000"/>
                </a:lnSpc>
                <a:spcBef>
                  <a:spcPct val="50000"/>
                </a:spcBef>
              </a:pPr>
              <a:r>
                <a:rPr lang="en-US" altLang="zh-CN" sz="3200">
                  <a:solidFill>
                    <a:srgbClr val="FF0000"/>
                  </a:solidFill>
                  <a:latin typeface="Times New Roman" pitchFamily="18" charset="0"/>
                  <a:ea typeface="宋体" charset="-122"/>
                </a:rPr>
                <a:t>		2      x</a:t>
              </a:r>
              <a:endParaRPr lang="en-US" altLang="zh-CN" sz="3200">
                <a:latin typeface="Times New Roman" pitchFamily="18" charset="0"/>
                <a:ea typeface="宋体" charset="-122"/>
              </a:endParaRPr>
            </a:p>
          </p:txBody>
        </p:sp>
        <p:sp>
          <p:nvSpPr>
            <p:cNvPr id="6160" name="Line 15"/>
            <p:cNvSpPr>
              <a:spLocks noChangeShapeType="1"/>
            </p:cNvSpPr>
            <p:nvPr/>
          </p:nvSpPr>
          <p:spPr bwMode="auto">
            <a:xfrm>
              <a:off x="2928" y="3456"/>
              <a:ext cx="864" cy="0"/>
            </a:xfrm>
            <a:prstGeom prst="line">
              <a:avLst/>
            </a:prstGeom>
            <a:noFill/>
            <a:ln w="9525">
              <a:solidFill>
                <a:srgbClr val="FF0000"/>
              </a:solidFill>
              <a:round/>
              <a:headEnd/>
              <a:tailEnd/>
            </a:ln>
          </p:spPr>
          <p:txBody>
            <a:bodyPr wrap="none" anchor="ctr"/>
            <a:lstStyle/>
            <a:p>
              <a:endParaRPr lang="zh-CN" altLang="en-US"/>
            </a:p>
          </p:txBody>
        </p:sp>
        <p:sp>
          <p:nvSpPr>
            <p:cNvPr id="6161" name="Line 16"/>
            <p:cNvSpPr>
              <a:spLocks noChangeShapeType="1"/>
            </p:cNvSpPr>
            <p:nvPr/>
          </p:nvSpPr>
          <p:spPr bwMode="auto">
            <a:xfrm>
              <a:off x="3360" y="3216"/>
              <a:ext cx="0" cy="528"/>
            </a:xfrm>
            <a:prstGeom prst="line">
              <a:avLst/>
            </a:prstGeom>
            <a:noFill/>
            <a:ln w="9525">
              <a:solidFill>
                <a:srgbClr val="FF0000"/>
              </a:solidFill>
              <a:round/>
              <a:headEnd/>
              <a:tailEn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索引嵌套循环连接</a:t>
            </a:r>
          </a:p>
        </p:txBody>
      </p:sp>
      <p:sp>
        <p:nvSpPr>
          <p:cNvPr id="3" name="内容占位符 2"/>
          <p:cNvSpPr>
            <a:spLocks noGrp="1"/>
          </p:cNvSpPr>
          <p:nvPr>
            <p:ph idx="1"/>
          </p:nvPr>
        </p:nvSpPr>
        <p:spPr/>
        <p:txBody>
          <a:bodyPr/>
          <a:lstStyle/>
          <a:p>
            <a:r>
              <a:rPr lang="zh-CN" altLang="en-US" dirty="0"/>
              <a:t>如果满足下列条件</a:t>
            </a:r>
            <a:r>
              <a:rPr lang="en-US" altLang="zh-CN" dirty="0"/>
              <a:t>, </a:t>
            </a:r>
            <a:r>
              <a:rPr lang="zh-CN" altLang="en-US" dirty="0"/>
              <a:t>索引查找可以代替文件扫描</a:t>
            </a:r>
          </a:p>
          <a:p>
            <a:pPr lvl="1"/>
            <a:r>
              <a:rPr lang="zh-CN" altLang="en-US" dirty="0"/>
              <a:t>是等值连接或自然连接</a:t>
            </a:r>
          </a:p>
          <a:p>
            <a:pPr lvl="1"/>
            <a:r>
              <a:rPr lang="zh-CN" altLang="en-US" dirty="0"/>
              <a:t>在内关系的连接属性上存在索引</a:t>
            </a:r>
          </a:p>
          <a:p>
            <a:r>
              <a:rPr lang="zh-CN" altLang="en-US" dirty="0"/>
              <a:t>对外关系</a:t>
            </a:r>
            <a:r>
              <a:rPr lang="en-US" altLang="zh-CN" dirty="0"/>
              <a:t>r </a:t>
            </a:r>
            <a:r>
              <a:rPr lang="zh-CN" altLang="en-US" dirty="0"/>
              <a:t>的每个元组</a:t>
            </a:r>
            <a:r>
              <a:rPr lang="en-US" altLang="zh-CN" dirty="0" err="1"/>
              <a:t>tr</a:t>
            </a:r>
            <a:r>
              <a:rPr lang="zh-CN" altLang="en-US" dirty="0"/>
              <a:t>，利用索引查找内关系</a:t>
            </a:r>
            <a:r>
              <a:rPr lang="en-US" altLang="zh-CN" dirty="0"/>
              <a:t>s </a:t>
            </a:r>
            <a:r>
              <a:rPr lang="zh-CN" altLang="en-US" dirty="0"/>
              <a:t>的与</a:t>
            </a:r>
            <a:r>
              <a:rPr lang="en-US" altLang="zh-CN" dirty="0" err="1"/>
              <a:t>tr</a:t>
            </a:r>
            <a:r>
              <a:rPr lang="en-US" altLang="zh-CN" dirty="0"/>
              <a:t> </a:t>
            </a:r>
            <a:r>
              <a:rPr lang="zh-CN" altLang="en-US" dirty="0"/>
              <a:t>满足连接条件的元组</a:t>
            </a:r>
            <a:endParaRPr lang="en-US" altLang="zh-CN"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544" y="4797152"/>
            <a:ext cx="2495550" cy="1714500"/>
          </a:xfrm>
          <a:prstGeom prst="rect">
            <a:avLst/>
          </a:prstGeom>
        </p:spPr>
      </p:pic>
    </p:spTree>
    <p:extLst>
      <p:ext uri="{BB962C8B-B14F-4D97-AF65-F5344CB8AC3E}">
        <p14:creationId xmlns:p14="http://schemas.microsoft.com/office/powerpoint/2010/main" val="333040978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归并连接 </a:t>
            </a:r>
          </a:p>
        </p:txBody>
      </p:sp>
      <p:sp>
        <p:nvSpPr>
          <p:cNvPr id="3" name="内容占位符 2"/>
          <p:cNvSpPr>
            <a:spLocks noGrp="1"/>
          </p:cNvSpPr>
          <p:nvPr>
            <p:ph idx="1"/>
          </p:nvPr>
        </p:nvSpPr>
        <p:spPr/>
        <p:txBody>
          <a:bodyPr/>
          <a:lstStyle/>
          <a:p>
            <a:pPr marL="533400" indent="-533400">
              <a:buFont typeface="Wingdings" pitchFamily="2" charset="2"/>
              <a:buAutoNum type="arabicPeriod"/>
            </a:pPr>
            <a:r>
              <a:rPr lang="zh-CN" altLang="en-US" dirty="0"/>
              <a:t>在</a:t>
            </a:r>
            <a:r>
              <a:rPr lang="zh-CN" altLang="en-US" dirty="0" smtClean="0"/>
              <a:t>当前</a:t>
            </a:r>
            <a:r>
              <a:rPr lang="en-US" altLang="zh-CN" dirty="0" smtClean="0"/>
              <a:t>R</a:t>
            </a:r>
            <a:r>
              <a:rPr lang="zh-CN" altLang="en-US" dirty="0"/>
              <a:t>和</a:t>
            </a:r>
            <a:r>
              <a:rPr lang="en-US" altLang="zh-CN" dirty="0" smtClean="0"/>
              <a:t>S</a:t>
            </a:r>
            <a:r>
              <a:rPr lang="zh-CN" altLang="en-US" dirty="0" smtClean="0"/>
              <a:t>块</a:t>
            </a:r>
            <a:r>
              <a:rPr lang="zh-CN" altLang="en-US" dirty="0"/>
              <a:t>的前端查找连接属性的最小值</a:t>
            </a:r>
          </a:p>
          <a:p>
            <a:pPr marL="533400" indent="-533400">
              <a:buFont typeface="Wingdings" pitchFamily="2" charset="2"/>
              <a:buAutoNum type="arabicPeriod"/>
            </a:pPr>
            <a:r>
              <a:rPr lang="zh-CN" altLang="en-US" dirty="0"/>
              <a:t>如果这个值在另一个关系的前部没有出现，那么就删除具有这个值的元组</a:t>
            </a:r>
          </a:p>
          <a:p>
            <a:pPr marL="533400" indent="-533400">
              <a:buFont typeface="Wingdings" pitchFamily="2" charset="2"/>
              <a:buAutoNum type="arabicPeriod"/>
            </a:pPr>
            <a:r>
              <a:rPr lang="zh-CN" altLang="en-US" dirty="0"/>
              <a:t>否则，找出两个关系中的这个值的所有的元组，如果需要，从排序的</a:t>
            </a:r>
            <a:r>
              <a:rPr lang="en-US" altLang="zh-CN" dirty="0"/>
              <a:t>R</a:t>
            </a:r>
            <a:r>
              <a:rPr lang="zh-CN" altLang="en-US" dirty="0"/>
              <a:t>或者</a:t>
            </a:r>
            <a:r>
              <a:rPr lang="en-US" altLang="zh-CN" dirty="0"/>
              <a:t>S</a:t>
            </a:r>
            <a:r>
              <a:rPr lang="zh-CN" altLang="en-US" dirty="0"/>
              <a:t>中读取块，直到不再有其他的元组</a:t>
            </a:r>
          </a:p>
          <a:p>
            <a:pPr marL="533400" indent="-533400">
              <a:buFont typeface="Wingdings" pitchFamily="2" charset="2"/>
              <a:buAutoNum type="arabicPeriod"/>
            </a:pPr>
            <a:r>
              <a:rPr lang="zh-CN" altLang="en-US" dirty="0"/>
              <a:t>进行连接，输出和这个值相关的所有得到的结果元组</a:t>
            </a:r>
          </a:p>
          <a:p>
            <a:pPr marL="533400" indent="-533400">
              <a:buFont typeface="Wingdings" pitchFamily="2" charset="2"/>
              <a:buAutoNum type="arabicPeriod"/>
            </a:pPr>
            <a:r>
              <a:rPr lang="zh-CN" altLang="en-US" dirty="0"/>
              <a:t>如果一个关系在内存中已经没有要考虑的元组了，那么就重新装载为这个关系而设定的</a:t>
            </a:r>
            <a:r>
              <a:rPr lang="zh-CN" altLang="en-US" dirty="0" smtClean="0"/>
              <a:t>缓冲区</a:t>
            </a:r>
            <a:endParaRPr lang="zh-CN" altLang="en-US" dirty="0"/>
          </a:p>
        </p:txBody>
      </p:sp>
    </p:spTree>
    <p:extLst>
      <p:ext uri="{BB962C8B-B14F-4D97-AF65-F5344CB8AC3E}">
        <p14:creationId xmlns:p14="http://schemas.microsoft.com/office/powerpoint/2010/main" val="154311014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归并连接 </a:t>
            </a:r>
          </a:p>
        </p:txBody>
      </p:sp>
      <p:sp>
        <p:nvSpPr>
          <p:cNvPr id="4" name="Rectangle 3"/>
          <p:cNvSpPr txBox="1">
            <a:spLocks noChangeArrowheads="1"/>
          </p:cNvSpPr>
          <p:nvPr/>
        </p:nvSpPr>
        <p:spPr bwMode="auto">
          <a:xfrm>
            <a:off x="822325" y="1477963"/>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3200" b="0" i="0" u="none" strike="noStrike" kern="0" cap="none" spc="0" normalizeH="0" baseline="0" noProof="0" smtClean="0">
                <a:ln>
                  <a:noFill/>
                </a:ln>
                <a:solidFill>
                  <a:schemeClr val="folHlink"/>
                </a:solidFill>
                <a:effectLst/>
                <a:uLnTx/>
                <a:uFillTx/>
                <a:latin typeface="+mn-lt"/>
                <a:ea typeface="+mn-ea"/>
                <a:cs typeface="+mn-cs"/>
              </a:rPr>
              <a:t>   	          R1.C		R2.C		</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smtClean="0">
                <a:ln>
                  <a:noFill/>
                </a:ln>
                <a:solidFill>
                  <a:schemeClr val="folHlink"/>
                </a:solidFill>
                <a:effectLst/>
                <a:uLnTx/>
                <a:uFillTx/>
                <a:latin typeface="+mn-lt"/>
                <a:ea typeface="+mn-ea"/>
                <a:cs typeface="+mn-cs"/>
              </a:rPr>
              <a:t>			10		     5			</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smtClean="0">
                <a:ln>
                  <a:noFill/>
                </a:ln>
                <a:solidFill>
                  <a:schemeClr val="folHlink"/>
                </a:solidFill>
                <a:effectLst/>
                <a:uLnTx/>
                <a:uFillTx/>
                <a:latin typeface="+mn-lt"/>
                <a:ea typeface="+mn-ea"/>
                <a:cs typeface="+mn-cs"/>
              </a:rPr>
              <a:t>	 		20		    20			</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smtClean="0">
                <a:ln>
                  <a:noFill/>
                </a:ln>
                <a:solidFill>
                  <a:schemeClr val="folHlink"/>
                </a:solidFill>
                <a:effectLst/>
                <a:uLnTx/>
                <a:uFillTx/>
                <a:latin typeface="+mn-lt"/>
                <a:ea typeface="+mn-ea"/>
                <a:cs typeface="+mn-cs"/>
              </a:rPr>
              <a:t>			20		    20			</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smtClean="0">
                <a:ln>
                  <a:noFill/>
                </a:ln>
                <a:solidFill>
                  <a:schemeClr val="folHlink"/>
                </a:solidFill>
                <a:effectLst/>
                <a:uLnTx/>
                <a:uFillTx/>
                <a:latin typeface="+mn-lt"/>
                <a:ea typeface="+mn-ea"/>
                <a:cs typeface="+mn-cs"/>
              </a:rPr>
              <a:t>			30		    30			</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smtClean="0">
                <a:ln>
                  <a:noFill/>
                </a:ln>
                <a:solidFill>
                  <a:schemeClr val="folHlink"/>
                </a:solidFill>
                <a:effectLst/>
                <a:uLnTx/>
                <a:uFillTx/>
                <a:latin typeface="+mn-lt"/>
                <a:ea typeface="+mn-ea"/>
                <a:cs typeface="+mn-cs"/>
              </a:rPr>
              <a:t>			40		    30			</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smtClean="0">
                <a:ln>
                  <a:noFill/>
                </a:ln>
                <a:solidFill>
                  <a:schemeClr val="folHlink"/>
                </a:solidFill>
                <a:effectLst/>
                <a:uLnTx/>
                <a:uFillTx/>
                <a:latin typeface="+mn-lt"/>
                <a:ea typeface="+mn-ea"/>
                <a:cs typeface="+mn-cs"/>
              </a:rPr>
              <a:t>					    50			</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smtClean="0">
                <a:ln>
                  <a:noFill/>
                </a:ln>
                <a:solidFill>
                  <a:schemeClr val="folHlink"/>
                </a:solidFill>
                <a:effectLst/>
                <a:uLnTx/>
                <a:uFillTx/>
                <a:latin typeface="+mn-lt"/>
                <a:ea typeface="+mn-ea"/>
                <a:cs typeface="+mn-cs"/>
              </a:rPr>
              <a:t>					    52				</a:t>
            </a:r>
            <a:endParaRPr kumimoji="0" lang="en-US" altLang="zh-CN" sz="3200" b="0" i="0" u="none" strike="noStrike" kern="0" cap="none" spc="0" normalizeH="0" baseline="0" noProof="0" smtClean="0">
              <a:ln>
                <a:noFill/>
              </a:ln>
              <a:solidFill>
                <a:schemeClr val="folHlink"/>
              </a:solidFill>
              <a:effectLst/>
              <a:uLnTx/>
              <a:uFillTx/>
              <a:latin typeface="+mn-lt"/>
              <a:ea typeface="+mn-ea"/>
              <a:cs typeface="+mn-cs"/>
            </a:endParaRPr>
          </a:p>
        </p:txBody>
      </p:sp>
      <p:sp>
        <p:nvSpPr>
          <p:cNvPr id="5" name="Line 4"/>
          <p:cNvSpPr>
            <a:spLocks noChangeShapeType="1"/>
          </p:cNvSpPr>
          <p:nvPr/>
        </p:nvSpPr>
        <p:spPr bwMode="auto">
          <a:xfrm>
            <a:off x="838200" y="1981200"/>
            <a:ext cx="6781800" cy="0"/>
          </a:xfrm>
          <a:prstGeom prst="line">
            <a:avLst/>
          </a:prstGeom>
          <a:noFill/>
          <a:ln w="9525">
            <a:solidFill>
              <a:schemeClr val="tx1"/>
            </a:solidFill>
            <a:round/>
            <a:headEnd/>
            <a:tailEnd/>
          </a:ln>
        </p:spPr>
        <p:txBody>
          <a:bodyPr wrap="none" anchor="ctr"/>
          <a:lstStyle/>
          <a:p>
            <a:endParaRPr lang="zh-CN" altLang="en-US"/>
          </a:p>
        </p:txBody>
      </p:sp>
      <p:sp>
        <p:nvSpPr>
          <p:cNvPr id="6" name="Text Box 5"/>
          <p:cNvSpPr txBox="1">
            <a:spLocks noChangeArrowheads="1"/>
          </p:cNvSpPr>
          <p:nvPr/>
        </p:nvSpPr>
        <p:spPr bwMode="auto">
          <a:xfrm>
            <a:off x="1146175" y="2006600"/>
            <a:ext cx="361950" cy="519113"/>
          </a:xfrm>
          <a:prstGeom prst="rect">
            <a:avLst/>
          </a:prstGeom>
          <a:noFill/>
          <a:ln w="12700" algn="ctr">
            <a:noFill/>
            <a:miter lim="800000"/>
            <a:headEnd/>
            <a:tailEnd/>
          </a:ln>
        </p:spPr>
        <p:txBody>
          <a:bodyPr wrap="none">
            <a:spAutoFit/>
          </a:bodyPr>
          <a:lstStyle/>
          <a:p>
            <a:r>
              <a:rPr lang="en-US" altLang="zh-CN" sz="2800" b="1"/>
              <a:t>i</a:t>
            </a:r>
          </a:p>
        </p:txBody>
      </p:sp>
      <p:sp>
        <p:nvSpPr>
          <p:cNvPr id="7" name="Text Box 6"/>
          <p:cNvSpPr txBox="1">
            <a:spLocks noChangeArrowheads="1"/>
          </p:cNvSpPr>
          <p:nvPr/>
        </p:nvSpPr>
        <p:spPr bwMode="auto">
          <a:xfrm>
            <a:off x="6613525" y="1985963"/>
            <a:ext cx="361950" cy="519112"/>
          </a:xfrm>
          <a:prstGeom prst="rect">
            <a:avLst/>
          </a:prstGeom>
          <a:noFill/>
          <a:ln w="12700" algn="ctr">
            <a:noFill/>
            <a:miter lim="800000"/>
            <a:headEnd/>
            <a:tailEnd/>
          </a:ln>
        </p:spPr>
        <p:txBody>
          <a:bodyPr wrap="none">
            <a:spAutoFit/>
          </a:bodyPr>
          <a:lstStyle/>
          <a:p>
            <a:r>
              <a:rPr lang="en-US" altLang="zh-CN" sz="2800" b="1"/>
              <a:t>j</a:t>
            </a:r>
          </a:p>
        </p:txBody>
      </p:sp>
      <p:sp>
        <p:nvSpPr>
          <p:cNvPr id="8" name="Line 7"/>
          <p:cNvSpPr>
            <a:spLocks noChangeShapeType="1"/>
          </p:cNvSpPr>
          <p:nvPr/>
        </p:nvSpPr>
        <p:spPr bwMode="auto">
          <a:xfrm>
            <a:off x="1547813" y="2300288"/>
            <a:ext cx="1165225" cy="0"/>
          </a:xfrm>
          <a:prstGeom prst="line">
            <a:avLst/>
          </a:prstGeom>
          <a:noFill/>
          <a:ln w="12700">
            <a:solidFill>
              <a:schemeClr val="tx1"/>
            </a:solidFill>
            <a:round/>
            <a:headEnd/>
            <a:tailEnd type="triangle" w="med" len="med"/>
          </a:ln>
        </p:spPr>
        <p:txBody>
          <a:bodyPr/>
          <a:lstStyle/>
          <a:p>
            <a:endParaRPr lang="zh-CN" altLang="en-US"/>
          </a:p>
        </p:txBody>
      </p:sp>
      <p:sp>
        <p:nvSpPr>
          <p:cNvPr id="9" name="Line 8"/>
          <p:cNvSpPr>
            <a:spLocks noChangeShapeType="1"/>
          </p:cNvSpPr>
          <p:nvPr/>
        </p:nvSpPr>
        <p:spPr bwMode="auto">
          <a:xfrm>
            <a:off x="5486400" y="2255838"/>
            <a:ext cx="1165225" cy="0"/>
          </a:xfrm>
          <a:prstGeom prst="line">
            <a:avLst/>
          </a:prstGeom>
          <a:noFill/>
          <a:ln w="12700">
            <a:solidFill>
              <a:schemeClr val="tx1"/>
            </a:solidFill>
            <a:round/>
            <a:headEnd type="triangle" w="med" len="med"/>
            <a:tailEnd/>
          </a:ln>
        </p:spPr>
        <p:txBody>
          <a:bodyPr/>
          <a:lstStyle/>
          <a:p>
            <a:endParaRPr lang="zh-CN" altLang="en-US"/>
          </a:p>
        </p:txBody>
      </p:sp>
      <p:sp>
        <p:nvSpPr>
          <p:cNvPr id="10" name="Line 9"/>
          <p:cNvSpPr>
            <a:spLocks noChangeShapeType="1"/>
          </p:cNvSpPr>
          <p:nvPr/>
        </p:nvSpPr>
        <p:spPr bwMode="auto">
          <a:xfrm flipV="1">
            <a:off x="5530850" y="2433638"/>
            <a:ext cx="1106488" cy="280987"/>
          </a:xfrm>
          <a:prstGeom prst="line">
            <a:avLst/>
          </a:prstGeom>
          <a:noFill/>
          <a:ln w="12700">
            <a:solidFill>
              <a:schemeClr val="tx1"/>
            </a:solidFill>
            <a:round/>
            <a:headEnd type="triangle" w="med" len="med"/>
            <a:tailEnd/>
          </a:ln>
        </p:spPr>
        <p:txBody>
          <a:bodyPr/>
          <a:lstStyle/>
          <a:p>
            <a:endParaRPr lang="zh-CN" altLang="en-US"/>
          </a:p>
        </p:txBody>
      </p:sp>
      <p:sp>
        <p:nvSpPr>
          <p:cNvPr id="11" name="Text Box 10"/>
          <p:cNvSpPr txBox="1">
            <a:spLocks noChangeArrowheads="1"/>
          </p:cNvSpPr>
          <p:nvPr/>
        </p:nvSpPr>
        <p:spPr bwMode="auto">
          <a:xfrm>
            <a:off x="5837238" y="1855788"/>
            <a:ext cx="412750" cy="641350"/>
          </a:xfrm>
          <a:prstGeom prst="rect">
            <a:avLst/>
          </a:prstGeom>
          <a:noFill/>
          <a:ln w="12700" algn="ctr">
            <a:noFill/>
            <a:miter lim="800000"/>
            <a:headEnd/>
            <a:tailEnd/>
          </a:ln>
        </p:spPr>
        <p:txBody>
          <a:bodyPr wrap="none">
            <a:spAutoFit/>
          </a:bodyPr>
          <a:lstStyle/>
          <a:p>
            <a:r>
              <a:rPr lang="en-US" altLang="zh-CN" sz="3600">
                <a:solidFill>
                  <a:srgbClr val="FF0000"/>
                </a:solidFill>
              </a:rPr>
              <a:t>x</a:t>
            </a:r>
          </a:p>
        </p:txBody>
      </p:sp>
      <p:sp>
        <p:nvSpPr>
          <p:cNvPr id="12" name="Line 11"/>
          <p:cNvSpPr>
            <a:spLocks noChangeShapeType="1"/>
          </p:cNvSpPr>
          <p:nvPr/>
        </p:nvSpPr>
        <p:spPr bwMode="auto">
          <a:xfrm>
            <a:off x="1519238" y="2433638"/>
            <a:ext cx="1179512" cy="295275"/>
          </a:xfrm>
          <a:prstGeom prst="line">
            <a:avLst/>
          </a:prstGeom>
          <a:noFill/>
          <a:ln w="12700">
            <a:solidFill>
              <a:schemeClr val="tx1"/>
            </a:solidFill>
            <a:round/>
            <a:headEnd/>
            <a:tailEnd type="triangle" w="med" len="med"/>
          </a:ln>
        </p:spPr>
        <p:txBody>
          <a:bodyPr/>
          <a:lstStyle/>
          <a:p>
            <a:endParaRPr lang="zh-CN" altLang="en-US"/>
          </a:p>
        </p:txBody>
      </p:sp>
      <p:sp>
        <p:nvSpPr>
          <p:cNvPr id="13" name="Text Box 12"/>
          <p:cNvSpPr txBox="1">
            <a:spLocks noChangeArrowheads="1"/>
          </p:cNvSpPr>
          <p:nvPr/>
        </p:nvSpPr>
        <p:spPr bwMode="auto">
          <a:xfrm>
            <a:off x="2027238" y="1912938"/>
            <a:ext cx="412750" cy="641350"/>
          </a:xfrm>
          <a:prstGeom prst="rect">
            <a:avLst/>
          </a:prstGeom>
          <a:noFill/>
          <a:ln w="12700" algn="ctr">
            <a:noFill/>
            <a:miter lim="800000"/>
            <a:headEnd/>
            <a:tailEnd/>
          </a:ln>
        </p:spPr>
        <p:txBody>
          <a:bodyPr wrap="none">
            <a:spAutoFit/>
          </a:bodyPr>
          <a:lstStyle/>
          <a:p>
            <a:r>
              <a:rPr lang="en-US" altLang="zh-CN" sz="3600">
                <a:solidFill>
                  <a:srgbClr val="FF0000"/>
                </a:solidFill>
              </a:rPr>
              <a:t>x</a:t>
            </a:r>
          </a:p>
        </p:txBody>
      </p:sp>
      <p:sp>
        <p:nvSpPr>
          <p:cNvPr id="14" name="Text Box 13"/>
          <p:cNvSpPr txBox="1">
            <a:spLocks noChangeArrowheads="1"/>
          </p:cNvSpPr>
          <p:nvPr/>
        </p:nvSpPr>
        <p:spPr bwMode="auto">
          <a:xfrm>
            <a:off x="3819525" y="2571750"/>
            <a:ext cx="539750" cy="519113"/>
          </a:xfrm>
          <a:prstGeom prst="rect">
            <a:avLst/>
          </a:prstGeom>
          <a:noFill/>
          <a:ln w="12700" algn="ctr">
            <a:noFill/>
            <a:miter lim="800000"/>
            <a:headEnd/>
            <a:tailEnd/>
          </a:ln>
        </p:spPr>
        <p:txBody>
          <a:bodyPr wrap="none">
            <a:spAutoFit/>
          </a:bodyPr>
          <a:lstStyle/>
          <a:p>
            <a:r>
              <a:rPr lang="en-US" altLang="zh-CN" sz="2800" b="1"/>
              <a:t>jj</a:t>
            </a:r>
          </a:p>
        </p:txBody>
      </p:sp>
      <p:sp>
        <p:nvSpPr>
          <p:cNvPr id="15" name="Line 14"/>
          <p:cNvSpPr>
            <a:spLocks noChangeShapeType="1"/>
          </p:cNvSpPr>
          <p:nvPr/>
        </p:nvSpPr>
        <p:spPr bwMode="auto">
          <a:xfrm flipV="1">
            <a:off x="4410075" y="2832100"/>
            <a:ext cx="501650" cy="44450"/>
          </a:xfrm>
          <a:prstGeom prst="line">
            <a:avLst/>
          </a:prstGeom>
          <a:noFill/>
          <a:ln w="12700">
            <a:solidFill>
              <a:schemeClr val="tx1"/>
            </a:solidFill>
            <a:round/>
            <a:headEnd/>
            <a:tailEnd type="triangle" w="med" len="med"/>
          </a:ln>
        </p:spPr>
        <p:txBody>
          <a:bodyPr/>
          <a:lstStyle/>
          <a:p>
            <a:endParaRPr lang="zh-CN" altLang="en-US"/>
          </a:p>
        </p:txBody>
      </p:sp>
      <p:sp>
        <p:nvSpPr>
          <p:cNvPr id="16" name="Line 15"/>
          <p:cNvSpPr>
            <a:spLocks noChangeShapeType="1"/>
          </p:cNvSpPr>
          <p:nvPr/>
        </p:nvSpPr>
        <p:spPr bwMode="auto">
          <a:xfrm>
            <a:off x="4379913" y="3052763"/>
            <a:ext cx="501650" cy="250825"/>
          </a:xfrm>
          <a:prstGeom prst="line">
            <a:avLst/>
          </a:prstGeom>
          <a:noFill/>
          <a:ln w="12700">
            <a:solidFill>
              <a:schemeClr val="tx1"/>
            </a:solidFill>
            <a:round/>
            <a:headEnd/>
            <a:tailEnd type="triangle" w="med" len="med"/>
          </a:ln>
        </p:spPr>
        <p:txBody>
          <a:bodyPr/>
          <a:lstStyle/>
          <a:p>
            <a:endParaRPr lang="zh-CN" altLang="en-US"/>
          </a:p>
        </p:txBody>
      </p:sp>
      <p:sp>
        <p:nvSpPr>
          <p:cNvPr id="17" name="Text Box 16"/>
          <p:cNvSpPr txBox="1">
            <a:spLocks noChangeArrowheads="1"/>
          </p:cNvSpPr>
          <p:nvPr/>
        </p:nvSpPr>
        <p:spPr bwMode="auto">
          <a:xfrm>
            <a:off x="4425950" y="2468563"/>
            <a:ext cx="412750" cy="641350"/>
          </a:xfrm>
          <a:prstGeom prst="rect">
            <a:avLst/>
          </a:prstGeom>
          <a:noFill/>
          <a:ln w="12700" algn="ctr">
            <a:noFill/>
            <a:miter lim="800000"/>
            <a:headEnd/>
            <a:tailEnd/>
          </a:ln>
        </p:spPr>
        <p:txBody>
          <a:bodyPr wrap="none">
            <a:spAutoFit/>
          </a:bodyPr>
          <a:lstStyle/>
          <a:p>
            <a:r>
              <a:rPr lang="en-US" altLang="zh-CN" sz="3600">
                <a:solidFill>
                  <a:srgbClr val="FF0000"/>
                </a:solidFill>
              </a:rPr>
              <a:t>x</a:t>
            </a:r>
          </a:p>
        </p:txBody>
      </p:sp>
      <p:sp>
        <p:nvSpPr>
          <p:cNvPr id="18" name="Freeform 18"/>
          <p:cNvSpPr>
            <a:spLocks/>
          </p:cNvSpPr>
          <p:nvPr/>
        </p:nvSpPr>
        <p:spPr bwMode="auto">
          <a:xfrm>
            <a:off x="2286000" y="2522538"/>
            <a:ext cx="3259138" cy="636587"/>
          </a:xfrm>
          <a:custGeom>
            <a:avLst/>
            <a:gdLst>
              <a:gd name="T0" fmla="*/ 124894 w 2192"/>
              <a:gd name="T1" fmla="*/ 120788 h 390"/>
              <a:gd name="T2" fmla="*/ 399958 w 2192"/>
              <a:gd name="T3" fmla="*/ 29381 h 390"/>
              <a:gd name="T4" fmla="*/ 2569247 w 2192"/>
              <a:gd name="T5" fmla="*/ 75085 h 390"/>
              <a:gd name="T6" fmla="*/ 2942442 w 2192"/>
              <a:gd name="T7" fmla="*/ 150169 h 390"/>
              <a:gd name="T8" fmla="*/ 3190744 w 2192"/>
              <a:gd name="T9" fmla="*/ 287280 h 390"/>
              <a:gd name="T10" fmla="*/ 3232375 w 2192"/>
              <a:gd name="T11" fmla="*/ 332984 h 390"/>
              <a:gd name="T12" fmla="*/ 3259138 w 2192"/>
              <a:gd name="T13" fmla="*/ 424391 h 390"/>
              <a:gd name="T14" fmla="*/ 3232375 w 2192"/>
              <a:gd name="T15" fmla="*/ 530489 h 390"/>
              <a:gd name="T16" fmla="*/ 3149112 w 2192"/>
              <a:gd name="T17" fmla="*/ 559870 h 390"/>
              <a:gd name="T18" fmla="*/ 2887429 w 2192"/>
              <a:gd name="T19" fmla="*/ 636587 h 390"/>
              <a:gd name="T20" fmla="*/ 1642950 w 2192"/>
              <a:gd name="T21" fmla="*/ 574561 h 390"/>
              <a:gd name="T22" fmla="*/ 898047 w 2192"/>
              <a:gd name="T23" fmla="*/ 514166 h 390"/>
              <a:gd name="T24" fmla="*/ 663127 w 2192"/>
              <a:gd name="T25" fmla="*/ 453772 h 390"/>
              <a:gd name="T26" fmla="*/ 553102 w 2192"/>
              <a:gd name="T27" fmla="*/ 424391 h 390"/>
              <a:gd name="T28" fmla="*/ 344945 w 2192"/>
              <a:gd name="T29" fmla="*/ 347674 h 390"/>
              <a:gd name="T30" fmla="*/ 0 w 2192"/>
              <a:gd name="T31" fmla="*/ 210563 h 390"/>
              <a:gd name="T32" fmla="*/ 13381 w 2192"/>
              <a:gd name="T33" fmla="*/ 150169 h 390"/>
              <a:gd name="T34" fmla="*/ 124894 w 2192"/>
              <a:gd name="T35" fmla="*/ 120788 h 3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92"/>
              <a:gd name="T55" fmla="*/ 0 h 390"/>
              <a:gd name="T56" fmla="*/ 2192 w 2192"/>
              <a:gd name="T57" fmla="*/ 390 h 3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92" h="390">
                <a:moveTo>
                  <a:pt x="84" y="74"/>
                </a:moveTo>
                <a:cubicBezTo>
                  <a:pt x="145" y="51"/>
                  <a:pt x="207" y="38"/>
                  <a:pt x="269" y="18"/>
                </a:cubicBezTo>
                <a:cubicBezTo>
                  <a:pt x="753" y="28"/>
                  <a:pt x="1248" y="0"/>
                  <a:pt x="1728" y="46"/>
                </a:cubicBezTo>
                <a:cubicBezTo>
                  <a:pt x="1811" y="66"/>
                  <a:pt x="1897" y="68"/>
                  <a:pt x="1979" y="92"/>
                </a:cubicBezTo>
                <a:cubicBezTo>
                  <a:pt x="2042" y="111"/>
                  <a:pt x="2087" y="162"/>
                  <a:pt x="2146" y="176"/>
                </a:cubicBezTo>
                <a:cubicBezTo>
                  <a:pt x="2155" y="185"/>
                  <a:pt x="2168" y="192"/>
                  <a:pt x="2174" y="204"/>
                </a:cubicBezTo>
                <a:cubicBezTo>
                  <a:pt x="2183" y="221"/>
                  <a:pt x="2192" y="260"/>
                  <a:pt x="2192" y="260"/>
                </a:cubicBezTo>
                <a:cubicBezTo>
                  <a:pt x="2186" y="282"/>
                  <a:pt x="2189" y="308"/>
                  <a:pt x="2174" y="325"/>
                </a:cubicBezTo>
                <a:cubicBezTo>
                  <a:pt x="2161" y="340"/>
                  <a:pt x="2137" y="337"/>
                  <a:pt x="2118" y="343"/>
                </a:cubicBezTo>
                <a:cubicBezTo>
                  <a:pt x="2060" y="362"/>
                  <a:pt x="2001" y="374"/>
                  <a:pt x="1942" y="390"/>
                </a:cubicBezTo>
                <a:cubicBezTo>
                  <a:pt x="1661" y="376"/>
                  <a:pt x="1387" y="359"/>
                  <a:pt x="1105" y="352"/>
                </a:cubicBezTo>
                <a:cubicBezTo>
                  <a:pt x="938" y="342"/>
                  <a:pt x="770" y="333"/>
                  <a:pt x="604" y="315"/>
                </a:cubicBezTo>
                <a:cubicBezTo>
                  <a:pt x="549" y="309"/>
                  <a:pt x="499" y="292"/>
                  <a:pt x="446" y="278"/>
                </a:cubicBezTo>
                <a:cubicBezTo>
                  <a:pt x="421" y="272"/>
                  <a:pt x="372" y="260"/>
                  <a:pt x="372" y="260"/>
                </a:cubicBezTo>
                <a:cubicBezTo>
                  <a:pt x="327" y="237"/>
                  <a:pt x="280" y="229"/>
                  <a:pt x="232" y="213"/>
                </a:cubicBezTo>
                <a:cubicBezTo>
                  <a:pt x="155" y="187"/>
                  <a:pt x="78" y="150"/>
                  <a:pt x="0" y="129"/>
                </a:cubicBezTo>
                <a:cubicBezTo>
                  <a:pt x="3" y="117"/>
                  <a:pt x="2" y="103"/>
                  <a:pt x="9" y="92"/>
                </a:cubicBezTo>
                <a:cubicBezTo>
                  <a:pt x="26" y="67"/>
                  <a:pt x="61" y="62"/>
                  <a:pt x="84" y="74"/>
                </a:cubicBezTo>
                <a:close/>
              </a:path>
            </a:pathLst>
          </a:custGeom>
          <a:noFill/>
          <a:ln w="12700">
            <a:solidFill>
              <a:srgbClr val="FF0000"/>
            </a:solidFill>
            <a:round/>
            <a:headEnd/>
            <a:tailEnd/>
          </a:ln>
        </p:spPr>
        <p:txBody>
          <a:bodyPr/>
          <a:lstStyle/>
          <a:p>
            <a:endParaRPr lang="zh-CN" altLang="en-US"/>
          </a:p>
        </p:txBody>
      </p:sp>
      <p:sp>
        <p:nvSpPr>
          <p:cNvPr id="19" name="Freeform 19"/>
          <p:cNvSpPr>
            <a:spLocks/>
          </p:cNvSpPr>
          <p:nvPr/>
        </p:nvSpPr>
        <p:spPr bwMode="auto">
          <a:xfrm>
            <a:off x="2609850" y="2536825"/>
            <a:ext cx="2979738" cy="973138"/>
          </a:xfrm>
          <a:custGeom>
            <a:avLst/>
            <a:gdLst>
              <a:gd name="T0" fmla="*/ 1681163 w 1877"/>
              <a:gd name="T1" fmla="*/ 958850 h 613"/>
              <a:gd name="T2" fmla="*/ 1474788 w 1877"/>
              <a:gd name="T3" fmla="*/ 884238 h 613"/>
              <a:gd name="T4" fmla="*/ 1357313 w 1877"/>
              <a:gd name="T5" fmla="*/ 855663 h 613"/>
              <a:gd name="T6" fmla="*/ 1092200 w 1877"/>
              <a:gd name="T7" fmla="*/ 752475 h 613"/>
              <a:gd name="T8" fmla="*/ 930275 w 1877"/>
              <a:gd name="T9" fmla="*/ 722313 h 613"/>
              <a:gd name="T10" fmla="*/ 560388 w 1877"/>
              <a:gd name="T11" fmla="*/ 604838 h 613"/>
              <a:gd name="T12" fmla="*/ 414338 w 1877"/>
              <a:gd name="T13" fmla="*/ 530225 h 613"/>
              <a:gd name="T14" fmla="*/ 192088 w 1877"/>
              <a:gd name="T15" fmla="*/ 471488 h 613"/>
              <a:gd name="T16" fmla="*/ 60325 w 1877"/>
              <a:gd name="T17" fmla="*/ 339725 h 613"/>
              <a:gd name="T18" fmla="*/ 0 w 1877"/>
              <a:gd name="T19" fmla="*/ 206375 h 613"/>
              <a:gd name="T20" fmla="*/ 163513 w 1877"/>
              <a:gd name="T21" fmla="*/ 0 h 613"/>
              <a:gd name="T22" fmla="*/ 989013 w 1877"/>
              <a:gd name="T23" fmla="*/ 30163 h 613"/>
              <a:gd name="T24" fmla="*/ 1357313 w 1877"/>
              <a:gd name="T25" fmla="*/ 161925 h 613"/>
              <a:gd name="T26" fmla="*/ 1992313 w 1877"/>
              <a:gd name="T27" fmla="*/ 265113 h 613"/>
              <a:gd name="T28" fmla="*/ 2154238 w 1877"/>
              <a:gd name="T29" fmla="*/ 339725 h 613"/>
              <a:gd name="T30" fmla="*/ 2257426 w 1877"/>
              <a:gd name="T31" fmla="*/ 368300 h 613"/>
              <a:gd name="T32" fmla="*/ 2478088 w 1877"/>
              <a:gd name="T33" fmla="*/ 427038 h 613"/>
              <a:gd name="T34" fmla="*/ 2655888 w 1877"/>
              <a:gd name="T35" fmla="*/ 457200 h 613"/>
              <a:gd name="T36" fmla="*/ 2803526 w 1877"/>
              <a:gd name="T37" fmla="*/ 515938 h 613"/>
              <a:gd name="T38" fmla="*/ 2965451 w 1877"/>
              <a:gd name="T39" fmla="*/ 663575 h 613"/>
              <a:gd name="T40" fmla="*/ 2979738 w 1877"/>
              <a:gd name="T41" fmla="*/ 722313 h 613"/>
              <a:gd name="T42" fmla="*/ 2803526 w 1877"/>
              <a:gd name="T43" fmla="*/ 973138 h 613"/>
              <a:gd name="T44" fmla="*/ 1785938 w 1877"/>
              <a:gd name="T45" fmla="*/ 958850 h 613"/>
              <a:gd name="T46" fmla="*/ 1681163 w 1877"/>
              <a:gd name="T47" fmla="*/ 958850 h 6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77"/>
              <a:gd name="T73" fmla="*/ 0 h 613"/>
              <a:gd name="T74" fmla="*/ 1877 w 1877"/>
              <a:gd name="T75" fmla="*/ 613 h 6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77" h="613">
                <a:moveTo>
                  <a:pt x="1059" y="604"/>
                </a:moveTo>
                <a:cubicBezTo>
                  <a:pt x="1022" y="578"/>
                  <a:pt x="973" y="569"/>
                  <a:pt x="929" y="557"/>
                </a:cubicBezTo>
                <a:cubicBezTo>
                  <a:pt x="905" y="550"/>
                  <a:pt x="855" y="539"/>
                  <a:pt x="855" y="539"/>
                </a:cubicBezTo>
                <a:cubicBezTo>
                  <a:pt x="803" y="512"/>
                  <a:pt x="744" y="492"/>
                  <a:pt x="688" y="474"/>
                </a:cubicBezTo>
                <a:cubicBezTo>
                  <a:pt x="593" y="444"/>
                  <a:pt x="654" y="480"/>
                  <a:pt x="586" y="455"/>
                </a:cubicBezTo>
                <a:cubicBezTo>
                  <a:pt x="509" y="427"/>
                  <a:pt x="433" y="400"/>
                  <a:pt x="353" y="381"/>
                </a:cubicBezTo>
                <a:cubicBezTo>
                  <a:pt x="326" y="367"/>
                  <a:pt x="289" y="346"/>
                  <a:pt x="261" y="334"/>
                </a:cubicBezTo>
                <a:cubicBezTo>
                  <a:pt x="219" y="316"/>
                  <a:pt x="165" y="309"/>
                  <a:pt x="121" y="297"/>
                </a:cubicBezTo>
                <a:cubicBezTo>
                  <a:pt x="94" y="242"/>
                  <a:pt x="79" y="255"/>
                  <a:pt x="38" y="214"/>
                </a:cubicBezTo>
                <a:cubicBezTo>
                  <a:pt x="27" y="182"/>
                  <a:pt x="19" y="158"/>
                  <a:pt x="0" y="130"/>
                </a:cubicBezTo>
                <a:cubicBezTo>
                  <a:pt x="12" y="62"/>
                  <a:pt x="35" y="22"/>
                  <a:pt x="103" y="0"/>
                </a:cubicBezTo>
                <a:cubicBezTo>
                  <a:pt x="118" y="0"/>
                  <a:pt x="525" y="7"/>
                  <a:pt x="623" y="19"/>
                </a:cubicBezTo>
                <a:cubicBezTo>
                  <a:pt x="705" y="29"/>
                  <a:pt x="779" y="77"/>
                  <a:pt x="855" y="102"/>
                </a:cubicBezTo>
                <a:cubicBezTo>
                  <a:pt x="962" y="175"/>
                  <a:pt x="1135" y="160"/>
                  <a:pt x="1255" y="167"/>
                </a:cubicBezTo>
                <a:cubicBezTo>
                  <a:pt x="1296" y="177"/>
                  <a:pt x="1320" y="198"/>
                  <a:pt x="1357" y="214"/>
                </a:cubicBezTo>
                <a:cubicBezTo>
                  <a:pt x="1378" y="223"/>
                  <a:pt x="1401" y="225"/>
                  <a:pt x="1422" y="232"/>
                </a:cubicBezTo>
                <a:cubicBezTo>
                  <a:pt x="1471" y="265"/>
                  <a:pt x="1496" y="262"/>
                  <a:pt x="1561" y="269"/>
                </a:cubicBezTo>
                <a:cubicBezTo>
                  <a:pt x="1625" y="292"/>
                  <a:pt x="1554" y="269"/>
                  <a:pt x="1673" y="288"/>
                </a:cubicBezTo>
                <a:cubicBezTo>
                  <a:pt x="1706" y="293"/>
                  <a:pt x="1734" y="315"/>
                  <a:pt x="1766" y="325"/>
                </a:cubicBezTo>
                <a:cubicBezTo>
                  <a:pt x="1825" y="365"/>
                  <a:pt x="1821" y="371"/>
                  <a:pt x="1868" y="418"/>
                </a:cubicBezTo>
                <a:cubicBezTo>
                  <a:pt x="1871" y="430"/>
                  <a:pt x="1877" y="442"/>
                  <a:pt x="1877" y="455"/>
                </a:cubicBezTo>
                <a:cubicBezTo>
                  <a:pt x="1877" y="573"/>
                  <a:pt x="1868" y="588"/>
                  <a:pt x="1766" y="613"/>
                </a:cubicBezTo>
                <a:cubicBezTo>
                  <a:pt x="1552" y="610"/>
                  <a:pt x="1339" y="609"/>
                  <a:pt x="1125" y="604"/>
                </a:cubicBezTo>
                <a:cubicBezTo>
                  <a:pt x="1105" y="603"/>
                  <a:pt x="966" y="556"/>
                  <a:pt x="1059" y="604"/>
                </a:cubicBezTo>
                <a:close/>
              </a:path>
            </a:pathLst>
          </a:custGeom>
          <a:noFill/>
          <a:ln w="12700">
            <a:solidFill>
              <a:srgbClr val="FF0000"/>
            </a:solidFill>
            <a:round/>
            <a:headEnd/>
            <a:tailEnd/>
          </a:ln>
        </p:spPr>
        <p:txBody>
          <a:bodyPr/>
          <a:lstStyle/>
          <a:p>
            <a:endParaRPr lang="zh-CN" altLang="en-US"/>
          </a:p>
        </p:txBody>
      </p:sp>
      <p:sp>
        <p:nvSpPr>
          <p:cNvPr id="20" name="Line 20"/>
          <p:cNvSpPr>
            <a:spLocks noChangeShapeType="1"/>
          </p:cNvSpPr>
          <p:nvPr/>
        </p:nvSpPr>
        <p:spPr bwMode="auto">
          <a:xfrm>
            <a:off x="4365625" y="3127375"/>
            <a:ext cx="590550" cy="588963"/>
          </a:xfrm>
          <a:prstGeom prst="line">
            <a:avLst/>
          </a:prstGeom>
          <a:noFill/>
          <a:ln w="12700">
            <a:solidFill>
              <a:schemeClr val="tx1"/>
            </a:solidFill>
            <a:round/>
            <a:headEnd/>
            <a:tailEnd type="triangle" w="med" len="med"/>
          </a:ln>
        </p:spPr>
        <p:txBody>
          <a:bodyPr/>
          <a:lstStyle/>
          <a:p>
            <a:endParaRPr lang="zh-CN" altLang="en-US"/>
          </a:p>
        </p:txBody>
      </p:sp>
      <p:sp>
        <p:nvSpPr>
          <p:cNvPr id="21" name="Text Box 21"/>
          <p:cNvSpPr txBox="1">
            <a:spLocks noChangeArrowheads="1"/>
          </p:cNvSpPr>
          <p:nvPr/>
        </p:nvSpPr>
        <p:spPr bwMode="auto">
          <a:xfrm>
            <a:off x="4445000" y="2782888"/>
            <a:ext cx="412750" cy="641350"/>
          </a:xfrm>
          <a:prstGeom prst="rect">
            <a:avLst/>
          </a:prstGeom>
          <a:noFill/>
          <a:ln w="12700" algn="ctr">
            <a:noFill/>
            <a:miter lim="800000"/>
            <a:headEnd/>
            <a:tailEnd/>
          </a:ln>
        </p:spPr>
        <p:txBody>
          <a:bodyPr wrap="none">
            <a:spAutoFit/>
          </a:bodyPr>
          <a:lstStyle/>
          <a:p>
            <a:r>
              <a:rPr lang="en-US" altLang="zh-CN" sz="3600">
                <a:solidFill>
                  <a:srgbClr val="FF0000"/>
                </a:solidFill>
              </a:rPr>
              <a:t>x</a:t>
            </a:r>
          </a:p>
        </p:txBody>
      </p:sp>
      <p:sp>
        <p:nvSpPr>
          <p:cNvPr id="22" name="Line 22"/>
          <p:cNvSpPr>
            <a:spLocks noChangeShapeType="1"/>
          </p:cNvSpPr>
          <p:nvPr/>
        </p:nvSpPr>
        <p:spPr bwMode="auto">
          <a:xfrm>
            <a:off x="1533525" y="2478088"/>
            <a:ext cx="1195388" cy="781050"/>
          </a:xfrm>
          <a:prstGeom prst="line">
            <a:avLst/>
          </a:prstGeom>
          <a:noFill/>
          <a:ln w="12700">
            <a:solidFill>
              <a:schemeClr val="tx1"/>
            </a:solidFill>
            <a:round/>
            <a:headEnd/>
            <a:tailEnd type="triangle" w="med" len="med"/>
          </a:ln>
        </p:spPr>
        <p:txBody>
          <a:bodyPr/>
          <a:lstStyle/>
          <a:p>
            <a:endParaRPr lang="zh-CN" altLang="en-US"/>
          </a:p>
        </p:txBody>
      </p:sp>
      <p:sp>
        <p:nvSpPr>
          <p:cNvPr id="23" name="Text Box 23"/>
          <p:cNvSpPr txBox="1">
            <a:spLocks noChangeArrowheads="1"/>
          </p:cNvSpPr>
          <p:nvPr/>
        </p:nvSpPr>
        <p:spPr bwMode="auto">
          <a:xfrm>
            <a:off x="2128838" y="2233613"/>
            <a:ext cx="412750" cy="641350"/>
          </a:xfrm>
          <a:prstGeom prst="rect">
            <a:avLst/>
          </a:prstGeom>
          <a:noFill/>
          <a:ln w="12700" algn="ctr">
            <a:noFill/>
            <a:miter lim="800000"/>
            <a:headEnd/>
            <a:tailEnd/>
          </a:ln>
        </p:spPr>
        <p:txBody>
          <a:bodyPr wrap="none">
            <a:spAutoFit/>
          </a:bodyPr>
          <a:lstStyle/>
          <a:p>
            <a:r>
              <a:rPr lang="en-US" altLang="zh-CN" sz="3600">
                <a:solidFill>
                  <a:srgbClr val="FF0000"/>
                </a:solidFill>
              </a:rPr>
              <a:t>x</a:t>
            </a:r>
          </a:p>
        </p:txBody>
      </p:sp>
      <p:sp>
        <p:nvSpPr>
          <p:cNvPr id="24" name="Freeform 26"/>
          <p:cNvSpPr>
            <a:spLocks/>
          </p:cNvSpPr>
          <p:nvPr/>
        </p:nvSpPr>
        <p:spPr bwMode="auto">
          <a:xfrm>
            <a:off x="2698750" y="2595563"/>
            <a:ext cx="2860675" cy="1022350"/>
          </a:xfrm>
          <a:custGeom>
            <a:avLst/>
            <a:gdLst>
              <a:gd name="T0" fmla="*/ 619125 w 1802"/>
              <a:gd name="T1" fmla="*/ 885825 h 644"/>
              <a:gd name="T2" fmla="*/ 546100 w 1802"/>
              <a:gd name="T3" fmla="*/ 958850 h 644"/>
              <a:gd name="T4" fmla="*/ 501650 w 1802"/>
              <a:gd name="T5" fmla="*/ 989013 h 644"/>
              <a:gd name="T6" fmla="*/ 412750 w 1802"/>
              <a:gd name="T7" fmla="*/ 1017588 h 644"/>
              <a:gd name="T8" fmla="*/ 161925 w 1802"/>
              <a:gd name="T9" fmla="*/ 989013 h 644"/>
              <a:gd name="T10" fmla="*/ 44450 w 1802"/>
              <a:gd name="T11" fmla="*/ 928688 h 644"/>
              <a:gd name="T12" fmla="*/ 0 w 1802"/>
              <a:gd name="T13" fmla="*/ 752475 h 644"/>
              <a:gd name="T14" fmla="*/ 309563 w 1802"/>
              <a:gd name="T15" fmla="*/ 515937 h 644"/>
              <a:gd name="T16" fmla="*/ 428625 w 1802"/>
              <a:gd name="T17" fmla="*/ 471488 h 644"/>
              <a:gd name="T18" fmla="*/ 619125 w 1802"/>
              <a:gd name="T19" fmla="*/ 384175 h 644"/>
              <a:gd name="T20" fmla="*/ 796925 w 1802"/>
              <a:gd name="T21" fmla="*/ 339725 h 644"/>
              <a:gd name="T22" fmla="*/ 1106488 w 1802"/>
              <a:gd name="T23" fmla="*/ 265112 h 644"/>
              <a:gd name="T24" fmla="*/ 1385888 w 1802"/>
              <a:gd name="T25" fmla="*/ 133350 h 644"/>
              <a:gd name="T26" fmla="*/ 1976438 w 1802"/>
              <a:gd name="T27" fmla="*/ 0 h 644"/>
              <a:gd name="T28" fmla="*/ 2757488 w 1802"/>
              <a:gd name="T29" fmla="*/ 44450 h 644"/>
              <a:gd name="T30" fmla="*/ 2860675 w 1802"/>
              <a:gd name="T31" fmla="*/ 220663 h 644"/>
              <a:gd name="T32" fmla="*/ 2846388 w 1802"/>
              <a:gd name="T33" fmla="*/ 295275 h 644"/>
              <a:gd name="T34" fmla="*/ 2801938 w 1802"/>
              <a:gd name="T35" fmla="*/ 323850 h 644"/>
              <a:gd name="T36" fmla="*/ 2714625 w 1802"/>
              <a:gd name="T37" fmla="*/ 398462 h 644"/>
              <a:gd name="T38" fmla="*/ 2625725 w 1802"/>
              <a:gd name="T39" fmla="*/ 457200 h 644"/>
              <a:gd name="T40" fmla="*/ 2536825 w 1802"/>
              <a:gd name="T41" fmla="*/ 515937 h 644"/>
              <a:gd name="T42" fmla="*/ 1976438 w 1802"/>
              <a:gd name="T43" fmla="*/ 604837 h 644"/>
              <a:gd name="T44" fmla="*/ 1636713 w 1802"/>
              <a:gd name="T45" fmla="*/ 677862 h 644"/>
              <a:gd name="T46" fmla="*/ 1343025 w 1802"/>
              <a:gd name="T47" fmla="*/ 766762 h 644"/>
              <a:gd name="T48" fmla="*/ 1195388 w 1802"/>
              <a:gd name="T49" fmla="*/ 841375 h 644"/>
              <a:gd name="T50" fmla="*/ 398462 w 1802"/>
              <a:gd name="T51" fmla="*/ 973138 h 644"/>
              <a:gd name="T52" fmla="*/ 574675 w 1802"/>
              <a:gd name="T53" fmla="*/ 973138 h 6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02"/>
              <a:gd name="T82" fmla="*/ 0 h 644"/>
              <a:gd name="T83" fmla="*/ 1802 w 1802"/>
              <a:gd name="T84" fmla="*/ 644 h 64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02" h="644">
                <a:moveTo>
                  <a:pt x="390" y="558"/>
                </a:moveTo>
                <a:cubicBezTo>
                  <a:pt x="361" y="617"/>
                  <a:pt x="390" y="581"/>
                  <a:pt x="344" y="604"/>
                </a:cubicBezTo>
                <a:cubicBezTo>
                  <a:pt x="334" y="609"/>
                  <a:pt x="326" y="618"/>
                  <a:pt x="316" y="623"/>
                </a:cubicBezTo>
                <a:cubicBezTo>
                  <a:pt x="298" y="631"/>
                  <a:pt x="260" y="641"/>
                  <a:pt x="260" y="641"/>
                </a:cubicBezTo>
                <a:cubicBezTo>
                  <a:pt x="230" y="639"/>
                  <a:pt x="147" y="644"/>
                  <a:pt x="102" y="623"/>
                </a:cubicBezTo>
                <a:cubicBezTo>
                  <a:pt x="77" y="611"/>
                  <a:pt x="28" y="585"/>
                  <a:pt x="28" y="585"/>
                </a:cubicBezTo>
                <a:cubicBezTo>
                  <a:pt x="16" y="548"/>
                  <a:pt x="7" y="512"/>
                  <a:pt x="0" y="474"/>
                </a:cubicBezTo>
                <a:cubicBezTo>
                  <a:pt x="24" y="377"/>
                  <a:pt x="115" y="364"/>
                  <a:pt x="195" y="325"/>
                </a:cubicBezTo>
                <a:cubicBezTo>
                  <a:pt x="289" y="279"/>
                  <a:pt x="176" y="332"/>
                  <a:pt x="270" y="297"/>
                </a:cubicBezTo>
                <a:cubicBezTo>
                  <a:pt x="311" y="282"/>
                  <a:pt x="350" y="259"/>
                  <a:pt x="390" y="242"/>
                </a:cubicBezTo>
                <a:cubicBezTo>
                  <a:pt x="425" y="227"/>
                  <a:pt x="465" y="223"/>
                  <a:pt x="502" y="214"/>
                </a:cubicBezTo>
                <a:cubicBezTo>
                  <a:pt x="569" y="198"/>
                  <a:pt x="628" y="178"/>
                  <a:pt x="697" y="167"/>
                </a:cubicBezTo>
                <a:cubicBezTo>
                  <a:pt x="756" y="138"/>
                  <a:pt x="811" y="104"/>
                  <a:pt x="873" y="84"/>
                </a:cubicBezTo>
                <a:cubicBezTo>
                  <a:pt x="995" y="44"/>
                  <a:pt x="1119" y="25"/>
                  <a:pt x="1245" y="0"/>
                </a:cubicBezTo>
                <a:cubicBezTo>
                  <a:pt x="1469" y="6"/>
                  <a:pt x="1553" y="12"/>
                  <a:pt x="1737" y="28"/>
                </a:cubicBezTo>
                <a:cubicBezTo>
                  <a:pt x="1782" y="58"/>
                  <a:pt x="1790" y="88"/>
                  <a:pt x="1802" y="139"/>
                </a:cubicBezTo>
                <a:cubicBezTo>
                  <a:pt x="1799" y="155"/>
                  <a:pt x="1801" y="172"/>
                  <a:pt x="1793" y="186"/>
                </a:cubicBezTo>
                <a:cubicBezTo>
                  <a:pt x="1788" y="196"/>
                  <a:pt x="1773" y="196"/>
                  <a:pt x="1765" y="204"/>
                </a:cubicBezTo>
                <a:cubicBezTo>
                  <a:pt x="1710" y="259"/>
                  <a:pt x="1793" y="208"/>
                  <a:pt x="1710" y="251"/>
                </a:cubicBezTo>
                <a:cubicBezTo>
                  <a:pt x="1669" y="312"/>
                  <a:pt x="1719" y="251"/>
                  <a:pt x="1654" y="288"/>
                </a:cubicBezTo>
                <a:cubicBezTo>
                  <a:pt x="1558" y="342"/>
                  <a:pt x="1684" y="297"/>
                  <a:pt x="1598" y="325"/>
                </a:cubicBezTo>
                <a:cubicBezTo>
                  <a:pt x="1503" y="389"/>
                  <a:pt x="1357" y="373"/>
                  <a:pt x="1245" y="381"/>
                </a:cubicBezTo>
                <a:cubicBezTo>
                  <a:pt x="1175" y="403"/>
                  <a:pt x="1102" y="410"/>
                  <a:pt x="1031" y="427"/>
                </a:cubicBezTo>
                <a:cubicBezTo>
                  <a:pt x="968" y="442"/>
                  <a:pt x="909" y="468"/>
                  <a:pt x="846" y="483"/>
                </a:cubicBezTo>
                <a:cubicBezTo>
                  <a:pt x="816" y="503"/>
                  <a:pt x="787" y="518"/>
                  <a:pt x="753" y="530"/>
                </a:cubicBezTo>
                <a:cubicBezTo>
                  <a:pt x="599" y="643"/>
                  <a:pt x="450" y="613"/>
                  <a:pt x="251" y="613"/>
                </a:cubicBezTo>
                <a:lnTo>
                  <a:pt x="362" y="613"/>
                </a:lnTo>
              </a:path>
            </a:pathLst>
          </a:custGeom>
          <a:noFill/>
          <a:ln w="12700">
            <a:solidFill>
              <a:srgbClr val="FF0000"/>
            </a:solidFill>
            <a:round/>
            <a:headEnd/>
            <a:tailEnd/>
          </a:ln>
        </p:spPr>
        <p:txBody>
          <a:bodyPr/>
          <a:lstStyle/>
          <a:p>
            <a:endParaRPr lang="zh-CN" altLang="en-US"/>
          </a:p>
        </p:txBody>
      </p:sp>
      <p:sp>
        <p:nvSpPr>
          <p:cNvPr id="25" name="Freeform 27"/>
          <p:cNvSpPr>
            <a:spLocks/>
          </p:cNvSpPr>
          <p:nvPr/>
        </p:nvSpPr>
        <p:spPr bwMode="auto">
          <a:xfrm>
            <a:off x="2578100" y="3127375"/>
            <a:ext cx="2938463" cy="527050"/>
          </a:xfrm>
          <a:custGeom>
            <a:avLst/>
            <a:gdLst>
              <a:gd name="T0" fmla="*/ 1492250 w 1851"/>
              <a:gd name="T1" fmla="*/ 412750 h 332"/>
              <a:gd name="T2" fmla="*/ 385763 w 1851"/>
              <a:gd name="T3" fmla="*/ 382587 h 332"/>
              <a:gd name="T4" fmla="*/ 327025 w 1851"/>
              <a:gd name="T5" fmla="*/ 354012 h 332"/>
              <a:gd name="T6" fmla="*/ 268288 w 1851"/>
              <a:gd name="T7" fmla="*/ 338137 h 332"/>
              <a:gd name="T8" fmla="*/ 150813 w 1851"/>
              <a:gd name="T9" fmla="*/ 279400 h 332"/>
              <a:gd name="T10" fmla="*/ 577850 w 1851"/>
              <a:gd name="T11" fmla="*/ 14288 h 332"/>
              <a:gd name="T12" fmla="*/ 2671763 w 1851"/>
              <a:gd name="T13" fmla="*/ 0 h 332"/>
              <a:gd name="T14" fmla="*/ 2938463 w 1851"/>
              <a:gd name="T15" fmla="*/ 161925 h 332"/>
              <a:gd name="T16" fmla="*/ 2671763 w 1851"/>
              <a:gd name="T17" fmla="*/ 293687 h 332"/>
              <a:gd name="T18" fmla="*/ 1743076 w 1851"/>
              <a:gd name="T19" fmla="*/ 338137 h 332"/>
              <a:gd name="T20" fmla="*/ 1639888 w 1851"/>
              <a:gd name="T21" fmla="*/ 368300 h 332"/>
              <a:gd name="T22" fmla="*/ 1550988 w 1851"/>
              <a:gd name="T23" fmla="*/ 427038 h 332"/>
              <a:gd name="T24" fmla="*/ 1330325 w 1851"/>
              <a:gd name="T25" fmla="*/ 485775 h 3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51"/>
              <a:gd name="T40" fmla="*/ 0 h 332"/>
              <a:gd name="T41" fmla="*/ 1851 w 1851"/>
              <a:gd name="T42" fmla="*/ 332 h 3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51" h="332">
                <a:moveTo>
                  <a:pt x="940" y="260"/>
                </a:moveTo>
                <a:cubicBezTo>
                  <a:pt x="715" y="332"/>
                  <a:pt x="469" y="295"/>
                  <a:pt x="243" y="241"/>
                </a:cubicBezTo>
                <a:cubicBezTo>
                  <a:pt x="231" y="235"/>
                  <a:pt x="219" y="228"/>
                  <a:pt x="206" y="223"/>
                </a:cubicBezTo>
                <a:cubicBezTo>
                  <a:pt x="194" y="218"/>
                  <a:pt x="181" y="218"/>
                  <a:pt x="169" y="213"/>
                </a:cubicBezTo>
                <a:cubicBezTo>
                  <a:pt x="144" y="202"/>
                  <a:pt x="95" y="176"/>
                  <a:pt x="95" y="176"/>
                </a:cubicBezTo>
                <a:cubicBezTo>
                  <a:pt x="0" y="36"/>
                  <a:pt x="282" y="10"/>
                  <a:pt x="364" y="9"/>
                </a:cubicBezTo>
                <a:cubicBezTo>
                  <a:pt x="804" y="3"/>
                  <a:pt x="1243" y="3"/>
                  <a:pt x="1683" y="0"/>
                </a:cubicBezTo>
                <a:cubicBezTo>
                  <a:pt x="1792" y="18"/>
                  <a:pt x="1817" y="7"/>
                  <a:pt x="1851" y="102"/>
                </a:cubicBezTo>
                <a:cubicBezTo>
                  <a:pt x="1822" y="172"/>
                  <a:pt x="1758" y="179"/>
                  <a:pt x="1683" y="185"/>
                </a:cubicBezTo>
                <a:cubicBezTo>
                  <a:pt x="1488" y="200"/>
                  <a:pt x="1293" y="207"/>
                  <a:pt x="1098" y="213"/>
                </a:cubicBezTo>
                <a:cubicBezTo>
                  <a:pt x="1077" y="221"/>
                  <a:pt x="1053" y="222"/>
                  <a:pt x="1033" y="232"/>
                </a:cubicBezTo>
                <a:cubicBezTo>
                  <a:pt x="1013" y="242"/>
                  <a:pt x="998" y="262"/>
                  <a:pt x="977" y="269"/>
                </a:cubicBezTo>
                <a:cubicBezTo>
                  <a:pt x="935" y="282"/>
                  <a:pt x="882" y="306"/>
                  <a:pt x="838" y="306"/>
                </a:cubicBezTo>
              </a:path>
            </a:pathLst>
          </a:custGeom>
          <a:noFill/>
          <a:ln w="12700">
            <a:solidFill>
              <a:srgbClr val="FF0000"/>
            </a:solidFill>
            <a:round/>
            <a:headEnd/>
            <a:tailEnd/>
          </a:ln>
        </p:spPr>
        <p:txBody>
          <a:bodyPr/>
          <a:lstStyle/>
          <a:p>
            <a:endParaRPr lang="zh-CN" altLang="en-US"/>
          </a:p>
        </p:txBody>
      </p:sp>
      <p:sp>
        <p:nvSpPr>
          <p:cNvPr id="26" name="Line 28"/>
          <p:cNvSpPr>
            <a:spLocks noChangeShapeType="1"/>
          </p:cNvSpPr>
          <p:nvPr/>
        </p:nvSpPr>
        <p:spPr bwMode="auto">
          <a:xfrm>
            <a:off x="1519238" y="2522538"/>
            <a:ext cx="1165225" cy="1238250"/>
          </a:xfrm>
          <a:prstGeom prst="line">
            <a:avLst/>
          </a:prstGeom>
          <a:noFill/>
          <a:ln w="12700">
            <a:solidFill>
              <a:schemeClr val="tx1"/>
            </a:solidFill>
            <a:round/>
            <a:headEnd/>
            <a:tailEnd type="triangle" w="med" len="med"/>
          </a:ln>
        </p:spPr>
        <p:txBody>
          <a:bodyPr/>
          <a:lstStyle/>
          <a:p>
            <a:endParaRPr lang="zh-CN" altLang="en-US"/>
          </a:p>
        </p:txBody>
      </p:sp>
      <p:sp>
        <p:nvSpPr>
          <p:cNvPr id="27" name="Text Box 29"/>
          <p:cNvSpPr txBox="1">
            <a:spLocks noChangeArrowheads="1"/>
          </p:cNvSpPr>
          <p:nvPr/>
        </p:nvSpPr>
        <p:spPr bwMode="auto">
          <a:xfrm>
            <a:off x="2159000" y="2603500"/>
            <a:ext cx="412750" cy="641350"/>
          </a:xfrm>
          <a:prstGeom prst="rect">
            <a:avLst/>
          </a:prstGeom>
          <a:noFill/>
          <a:ln w="12700" algn="ctr">
            <a:noFill/>
            <a:miter lim="800000"/>
            <a:headEnd/>
            <a:tailEnd/>
          </a:ln>
        </p:spPr>
        <p:txBody>
          <a:bodyPr wrap="none">
            <a:spAutoFit/>
          </a:bodyPr>
          <a:lstStyle/>
          <a:p>
            <a:r>
              <a:rPr lang="en-US" altLang="zh-CN" sz="3600">
                <a:solidFill>
                  <a:srgbClr val="FF0000"/>
                </a:solidFill>
              </a:rPr>
              <a:t>x</a:t>
            </a:r>
          </a:p>
        </p:txBody>
      </p:sp>
      <p:sp>
        <p:nvSpPr>
          <p:cNvPr id="28" name="Line 30"/>
          <p:cNvSpPr>
            <a:spLocks noChangeShapeType="1"/>
          </p:cNvSpPr>
          <p:nvPr/>
        </p:nvSpPr>
        <p:spPr bwMode="auto">
          <a:xfrm flipH="1">
            <a:off x="5427663" y="2522538"/>
            <a:ext cx="1296987" cy="781050"/>
          </a:xfrm>
          <a:prstGeom prst="line">
            <a:avLst/>
          </a:prstGeom>
          <a:noFill/>
          <a:ln w="12700">
            <a:solidFill>
              <a:schemeClr val="tx1"/>
            </a:solidFill>
            <a:round/>
            <a:headEnd/>
            <a:tailEnd type="triangle" w="med" len="med"/>
          </a:ln>
        </p:spPr>
        <p:txBody>
          <a:bodyPr/>
          <a:lstStyle/>
          <a:p>
            <a:endParaRPr lang="zh-CN" altLang="en-US"/>
          </a:p>
        </p:txBody>
      </p:sp>
      <p:sp>
        <p:nvSpPr>
          <p:cNvPr id="29" name="Text Box 31"/>
          <p:cNvSpPr txBox="1">
            <a:spLocks noChangeArrowheads="1"/>
          </p:cNvSpPr>
          <p:nvPr/>
        </p:nvSpPr>
        <p:spPr bwMode="auto">
          <a:xfrm>
            <a:off x="5832475" y="2189163"/>
            <a:ext cx="412750" cy="641350"/>
          </a:xfrm>
          <a:prstGeom prst="rect">
            <a:avLst/>
          </a:prstGeom>
          <a:noFill/>
          <a:ln w="12700" algn="ctr">
            <a:noFill/>
            <a:miter lim="800000"/>
            <a:headEnd/>
            <a:tailEnd/>
          </a:ln>
        </p:spPr>
        <p:txBody>
          <a:bodyPr wrap="none">
            <a:spAutoFit/>
          </a:bodyPr>
          <a:lstStyle/>
          <a:p>
            <a:r>
              <a:rPr lang="en-US" altLang="zh-CN" sz="3600">
                <a:solidFill>
                  <a:srgbClr val="FF0000"/>
                </a:solidFill>
              </a:rPr>
              <a:t>x</a:t>
            </a:r>
          </a:p>
        </p:txBody>
      </p:sp>
      <p:sp>
        <p:nvSpPr>
          <p:cNvPr id="30" name="Line 32"/>
          <p:cNvSpPr>
            <a:spLocks noChangeShapeType="1"/>
          </p:cNvSpPr>
          <p:nvPr/>
        </p:nvSpPr>
        <p:spPr bwMode="auto">
          <a:xfrm flipH="1">
            <a:off x="5456238" y="2566988"/>
            <a:ext cx="1328737" cy="1266825"/>
          </a:xfrm>
          <a:prstGeom prst="line">
            <a:avLst/>
          </a:prstGeom>
          <a:noFill/>
          <a:ln w="12700">
            <a:solidFill>
              <a:schemeClr val="tx1"/>
            </a:solidFill>
            <a:round/>
            <a:headEnd/>
            <a:tailEnd type="triangle" w="med" len="med"/>
          </a:ln>
        </p:spPr>
        <p:txBody>
          <a:bodyPr/>
          <a:lstStyle/>
          <a:p>
            <a:endParaRPr lang="zh-CN" altLang="en-US"/>
          </a:p>
        </p:txBody>
      </p:sp>
      <p:sp>
        <p:nvSpPr>
          <p:cNvPr id="31" name="Text Box 33"/>
          <p:cNvSpPr txBox="1">
            <a:spLocks noChangeArrowheads="1"/>
          </p:cNvSpPr>
          <p:nvPr/>
        </p:nvSpPr>
        <p:spPr bwMode="auto">
          <a:xfrm>
            <a:off x="5786438" y="2557463"/>
            <a:ext cx="412750" cy="641350"/>
          </a:xfrm>
          <a:prstGeom prst="rect">
            <a:avLst/>
          </a:prstGeom>
          <a:noFill/>
          <a:ln w="12700" algn="ctr">
            <a:noFill/>
            <a:miter lim="800000"/>
            <a:headEnd/>
            <a:tailEnd/>
          </a:ln>
        </p:spPr>
        <p:txBody>
          <a:bodyPr wrap="none">
            <a:spAutoFit/>
          </a:bodyPr>
          <a:lstStyle/>
          <a:p>
            <a:r>
              <a:rPr lang="en-US" altLang="zh-CN" sz="3600">
                <a:solidFill>
                  <a:srgbClr val="FF0000"/>
                </a:solidFill>
              </a:rPr>
              <a:t>x</a:t>
            </a:r>
          </a:p>
        </p:txBody>
      </p:sp>
      <p:sp>
        <p:nvSpPr>
          <p:cNvPr id="32" name="Freeform 34"/>
          <p:cNvSpPr>
            <a:spLocks/>
          </p:cNvSpPr>
          <p:nvPr/>
        </p:nvSpPr>
        <p:spPr bwMode="auto">
          <a:xfrm>
            <a:off x="2595563" y="3627438"/>
            <a:ext cx="2936875" cy="514350"/>
          </a:xfrm>
          <a:custGeom>
            <a:avLst/>
            <a:gdLst>
              <a:gd name="T0" fmla="*/ 928688 w 1850"/>
              <a:gd name="T1" fmla="*/ 442913 h 324"/>
              <a:gd name="T2" fmla="*/ 781050 w 1850"/>
              <a:gd name="T3" fmla="*/ 487363 h 324"/>
              <a:gd name="T4" fmla="*/ 103188 w 1850"/>
              <a:gd name="T5" fmla="*/ 398462 h 324"/>
              <a:gd name="T6" fmla="*/ 0 w 1850"/>
              <a:gd name="T7" fmla="*/ 236538 h 324"/>
              <a:gd name="T8" fmla="*/ 30163 w 1850"/>
              <a:gd name="T9" fmla="*/ 133350 h 324"/>
              <a:gd name="T10" fmla="*/ 309563 w 1850"/>
              <a:gd name="T11" fmla="*/ 0 h 324"/>
              <a:gd name="T12" fmla="*/ 2743200 w 1850"/>
              <a:gd name="T13" fmla="*/ 15875 h 324"/>
              <a:gd name="T14" fmla="*/ 2860675 w 1850"/>
              <a:gd name="T15" fmla="*/ 44450 h 324"/>
              <a:gd name="T16" fmla="*/ 2876550 w 1850"/>
              <a:gd name="T17" fmla="*/ 103188 h 324"/>
              <a:gd name="T18" fmla="*/ 2935288 w 1850"/>
              <a:gd name="T19" fmla="*/ 192087 h 324"/>
              <a:gd name="T20" fmla="*/ 2921000 w 1850"/>
              <a:gd name="T21" fmla="*/ 325437 h 324"/>
              <a:gd name="T22" fmla="*/ 2832100 w 1850"/>
              <a:gd name="T23" fmla="*/ 369887 h 324"/>
              <a:gd name="T24" fmla="*/ 2787650 w 1850"/>
              <a:gd name="T25" fmla="*/ 398462 h 324"/>
              <a:gd name="T26" fmla="*/ 2478088 w 1850"/>
              <a:gd name="T27" fmla="*/ 414338 h 324"/>
              <a:gd name="T28" fmla="*/ 928688 w 1850"/>
              <a:gd name="T29" fmla="*/ 442913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50"/>
              <a:gd name="T46" fmla="*/ 0 h 324"/>
              <a:gd name="T47" fmla="*/ 1850 w 1850"/>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50" h="324">
                <a:moveTo>
                  <a:pt x="585" y="279"/>
                </a:moveTo>
                <a:cubicBezTo>
                  <a:pt x="518" y="302"/>
                  <a:pt x="549" y="294"/>
                  <a:pt x="492" y="307"/>
                </a:cubicBezTo>
                <a:cubicBezTo>
                  <a:pt x="323" y="302"/>
                  <a:pt x="204" y="323"/>
                  <a:pt x="65" y="251"/>
                </a:cubicBezTo>
                <a:cubicBezTo>
                  <a:pt x="38" y="209"/>
                  <a:pt x="12" y="200"/>
                  <a:pt x="0" y="149"/>
                </a:cubicBezTo>
                <a:cubicBezTo>
                  <a:pt x="1" y="143"/>
                  <a:pt x="12" y="92"/>
                  <a:pt x="19" y="84"/>
                </a:cubicBezTo>
                <a:cubicBezTo>
                  <a:pt x="50" y="46"/>
                  <a:pt x="142" y="14"/>
                  <a:pt x="195" y="0"/>
                </a:cubicBezTo>
                <a:cubicBezTo>
                  <a:pt x="706" y="3"/>
                  <a:pt x="1217" y="1"/>
                  <a:pt x="1728" y="10"/>
                </a:cubicBezTo>
                <a:cubicBezTo>
                  <a:pt x="1753" y="10"/>
                  <a:pt x="1802" y="28"/>
                  <a:pt x="1802" y="28"/>
                </a:cubicBezTo>
                <a:cubicBezTo>
                  <a:pt x="1805" y="40"/>
                  <a:pt x="1806" y="54"/>
                  <a:pt x="1812" y="65"/>
                </a:cubicBezTo>
                <a:cubicBezTo>
                  <a:pt x="1822" y="85"/>
                  <a:pt x="1849" y="121"/>
                  <a:pt x="1849" y="121"/>
                </a:cubicBezTo>
                <a:cubicBezTo>
                  <a:pt x="1846" y="149"/>
                  <a:pt x="1850" y="179"/>
                  <a:pt x="1840" y="205"/>
                </a:cubicBezTo>
                <a:cubicBezTo>
                  <a:pt x="1835" y="219"/>
                  <a:pt x="1794" y="228"/>
                  <a:pt x="1784" y="233"/>
                </a:cubicBezTo>
                <a:cubicBezTo>
                  <a:pt x="1774" y="238"/>
                  <a:pt x="1767" y="250"/>
                  <a:pt x="1756" y="251"/>
                </a:cubicBezTo>
                <a:cubicBezTo>
                  <a:pt x="1691" y="259"/>
                  <a:pt x="1626" y="258"/>
                  <a:pt x="1561" y="261"/>
                </a:cubicBezTo>
                <a:cubicBezTo>
                  <a:pt x="1238" y="300"/>
                  <a:pt x="910" y="324"/>
                  <a:pt x="585" y="279"/>
                </a:cubicBezTo>
                <a:close/>
              </a:path>
            </a:pathLst>
          </a:custGeom>
          <a:noFill/>
          <a:ln w="12700">
            <a:solidFill>
              <a:srgbClr val="FF0000"/>
            </a:solidFill>
            <a:round/>
            <a:headEnd/>
            <a:tailEnd/>
          </a:ln>
        </p:spPr>
        <p:txBody>
          <a:bodyPr/>
          <a:lstStyle/>
          <a:p>
            <a:endParaRPr lang="zh-CN" altLang="en-US"/>
          </a:p>
        </p:txBody>
      </p:sp>
      <p:sp>
        <p:nvSpPr>
          <p:cNvPr id="33" name="Freeform 35"/>
          <p:cNvSpPr>
            <a:spLocks/>
          </p:cNvSpPr>
          <p:nvPr/>
        </p:nvSpPr>
        <p:spPr bwMode="auto">
          <a:xfrm>
            <a:off x="2662238" y="3698875"/>
            <a:ext cx="2868612" cy="842963"/>
          </a:xfrm>
          <a:custGeom>
            <a:avLst/>
            <a:gdLst>
              <a:gd name="T0" fmla="*/ 2160587 w 1807"/>
              <a:gd name="T1" fmla="*/ 828675 h 531"/>
              <a:gd name="T2" fmla="*/ 1776412 w 1807"/>
              <a:gd name="T3" fmla="*/ 711200 h 531"/>
              <a:gd name="T4" fmla="*/ 1482725 w 1807"/>
              <a:gd name="T5" fmla="*/ 652463 h 531"/>
              <a:gd name="T6" fmla="*/ 1201737 w 1807"/>
              <a:gd name="T7" fmla="*/ 577850 h 531"/>
              <a:gd name="T8" fmla="*/ 1084262 w 1807"/>
              <a:gd name="T9" fmla="*/ 533400 h 531"/>
              <a:gd name="T10" fmla="*/ 922337 w 1807"/>
              <a:gd name="T11" fmla="*/ 474663 h 531"/>
              <a:gd name="T12" fmla="*/ 301625 w 1807"/>
              <a:gd name="T13" fmla="*/ 254000 h 531"/>
              <a:gd name="T14" fmla="*/ 153987 w 1807"/>
              <a:gd name="T15" fmla="*/ 239713 h 531"/>
              <a:gd name="T16" fmla="*/ 66675 w 1807"/>
              <a:gd name="T17" fmla="*/ 223838 h 531"/>
              <a:gd name="T18" fmla="*/ 80962 w 1807"/>
              <a:gd name="T19" fmla="*/ 106363 h 531"/>
              <a:gd name="T20" fmla="*/ 301625 w 1807"/>
              <a:gd name="T21" fmla="*/ 3175 h 531"/>
              <a:gd name="T22" fmla="*/ 906462 w 1807"/>
              <a:gd name="T23" fmla="*/ 31750 h 531"/>
              <a:gd name="T24" fmla="*/ 1290637 w 1807"/>
              <a:gd name="T25" fmla="*/ 134938 h 531"/>
              <a:gd name="T26" fmla="*/ 1466850 w 1807"/>
              <a:gd name="T27" fmla="*/ 179388 h 531"/>
              <a:gd name="T28" fmla="*/ 1628775 w 1807"/>
              <a:gd name="T29" fmla="*/ 254000 h 531"/>
              <a:gd name="T30" fmla="*/ 2233612 w 1807"/>
              <a:gd name="T31" fmla="*/ 327025 h 531"/>
              <a:gd name="T32" fmla="*/ 2528887 w 1807"/>
              <a:gd name="T33" fmla="*/ 371475 h 531"/>
              <a:gd name="T34" fmla="*/ 2779712 w 1807"/>
              <a:gd name="T35" fmla="*/ 519113 h 531"/>
              <a:gd name="T36" fmla="*/ 2868612 w 1807"/>
              <a:gd name="T37" fmla="*/ 711200 h 531"/>
              <a:gd name="T38" fmla="*/ 2278062 w 1807"/>
              <a:gd name="T39" fmla="*/ 784225 h 531"/>
              <a:gd name="T40" fmla="*/ 2130425 w 1807"/>
              <a:gd name="T41" fmla="*/ 842963 h 531"/>
              <a:gd name="T42" fmla="*/ 2043112 w 1807"/>
              <a:gd name="T43" fmla="*/ 784225 h 5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07"/>
              <a:gd name="T67" fmla="*/ 0 h 531"/>
              <a:gd name="T68" fmla="*/ 1807 w 1807"/>
              <a:gd name="T69" fmla="*/ 531 h 5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07" h="531">
                <a:moveTo>
                  <a:pt x="1361" y="522"/>
                </a:moveTo>
                <a:cubicBezTo>
                  <a:pt x="1281" y="496"/>
                  <a:pt x="1202" y="462"/>
                  <a:pt x="1119" y="448"/>
                </a:cubicBezTo>
                <a:cubicBezTo>
                  <a:pt x="1083" y="442"/>
                  <a:pt x="977" y="426"/>
                  <a:pt x="934" y="411"/>
                </a:cubicBezTo>
                <a:cubicBezTo>
                  <a:pt x="880" y="392"/>
                  <a:pt x="809" y="389"/>
                  <a:pt x="757" y="364"/>
                </a:cubicBezTo>
                <a:cubicBezTo>
                  <a:pt x="709" y="340"/>
                  <a:pt x="733" y="350"/>
                  <a:pt x="683" y="336"/>
                </a:cubicBezTo>
                <a:cubicBezTo>
                  <a:pt x="647" y="313"/>
                  <a:pt x="623" y="307"/>
                  <a:pt x="581" y="299"/>
                </a:cubicBezTo>
                <a:cubicBezTo>
                  <a:pt x="482" y="235"/>
                  <a:pt x="306" y="177"/>
                  <a:pt x="190" y="160"/>
                </a:cubicBezTo>
                <a:cubicBezTo>
                  <a:pt x="159" y="155"/>
                  <a:pt x="128" y="155"/>
                  <a:pt x="97" y="151"/>
                </a:cubicBezTo>
                <a:cubicBezTo>
                  <a:pt x="79" y="149"/>
                  <a:pt x="60" y="144"/>
                  <a:pt x="42" y="141"/>
                </a:cubicBezTo>
                <a:cubicBezTo>
                  <a:pt x="0" y="114"/>
                  <a:pt x="9" y="97"/>
                  <a:pt x="51" y="67"/>
                </a:cubicBezTo>
                <a:cubicBezTo>
                  <a:pt x="95" y="35"/>
                  <a:pt x="137" y="12"/>
                  <a:pt x="190" y="2"/>
                </a:cubicBezTo>
                <a:cubicBezTo>
                  <a:pt x="269" y="4"/>
                  <a:pt x="457" y="0"/>
                  <a:pt x="571" y="20"/>
                </a:cubicBezTo>
                <a:cubicBezTo>
                  <a:pt x="652" y="34"/>
                  <a:pt x="733" y="63"/>
                  <a:pt x="813" y="85"/>
                </a:cubicBezTo>
                <a:cubicBezTo>
                  <a:pt x="849" y="95"/>
                  <a:pt x="890" y="97"/>
                  <a:pt x="924" y="113"/>
                </a:cubicBezTo>
                <a:cubicBezTo>
                  <a:pt x="960" y="130"/>
                  <a:pt x="988" y="151"/>
                  <a:pt x="1026" y="160"/>
                </a:cubicBezTo>
                <a:cubicBezTo>
                  <a:pt x="1152" y="191"/>
                  <a:pt x="1278" y="195"/>
                  <a:pt x="1407" y="206"/>
                </a:cubicBezTo>
                <a:cubicBezTo>
                  <a:pt x="1471" y="217"/>
                  <a:pt x="1527" y="228"/>
                  <a:pt x="1593" y="234"/>
                </a:cubicBezTo>
                <a:cubicBezTo>
                  <a:pt x="1645" y="268"/>
                  <a:pt x="1700" y="292"/>
                  <a:pt x="1751" y="327"/>
                </a:cubicBezTo>
                <a:cubicBezTo>
                  <a:pt x="1776" y="363"/>
                  <a:pt x="1794" y="406"/>
                  <a:pt x="1807" y="448"/>
                </a:cubicBezTo>
                <a:cubicBezTo>
                  <a:pt x="1744" y="511"/>
                  <a:pt x="1533" y="488"/>
                  <a:pt x="1435" y="494"/>
                </a:cubicBezTo>
                <a:cubicBezTo>
                  <a:pt x="1399" y="504"/>
                  <a:pt x="1373" y="511"/>
                  <a:pt x="1342" y="531"/>
                </a:cubicBezTo>
                <a:cubicBezTo>
                  <a:pt x="1326" y="506"/>
                  <a:pt x="1319" y="494"/>
                  <a:pt x="1287" y="494"/>
                </a:cubicBezTo>
              </a:path>
            </a:pathLst>
          </a:custGeom>
          <a:noFill/>
          <a:ln w="12700">
            <a:solidFill>
              <a:srgbClr val="FF0000"/>
            </a:solidFill>
            <a:round/>
            <a:headEnd/>
            <a:tailEnd/>
          </a:ln>
        </p:spPr>
        <p:txBody>
          <a:bodyPr/>
          <a:lstStyle/>
          <a:p>
            <a:endParaRPr lang="zh-CN" altLang="en-US"/>
          </a:p>
        </p:txBody>
      </p:sp>
      <p:sp>
        <p:nvSpPr>
          <p:cNvPr id="34" name="Line 36"/>
          <p:cNvSpPr>
            <a:spLocks noChangeShapeType="1"/>
          </p:cNvSpPr>
          <p:nvPr/>
        </p:nvSpPr>
        <p:spPr bwMode="auto">
          <a:xfrm>
            <a:off x="1489075" y="2609850"/>
            <a:ext cx="1181100" cy="1681163"/>
          </a:xfrm>
          <a:prstGeom prst="line">
            <a:avLst/>
          </a:prstGeom>
          <a:noFill/>
          <a:ln w="12700">
            <a:solidFill>
              <a:schemeClr val="tx1"/>
            </a:solidFill>
            <a:round/>
            <a:headEnd/>
            <a:tailEnd type="triangle" w="med" len="med"/>
          </a:ln>
        </p:spPr>
        <p:txBody>
          <a:bodyPr/>
          <a:lstStyle/>
          <a:p>
            <a:endParaRPr lang="zh-CN" altLang="en-US"/>
          </a:p>
        </p:txBody>
      </p:sp>
      <p:sp>
        <p:nvSpPr>
          <p:cNvPr id="35" name="Text Box 37"/>
          <p:cNvSpPr txBox="1">
            <a:spLocks noChangeArrowheads="1"/>
          </p:cNvSpPr>
          <p:nvPr/>
        </p:nvSpPr>
        <p:spPr bwMode="auto">
          <a:xfrm>
            <a:off x="1968500" y="2797175"/>
            <a:ext cx="412750" cy="641350"/>
          </a:xfrm>
          <a:prstGeom prst="rect">
            <a:avLst/>
          </a:prstGeom>
          <a:noFill/>
          <a:ln w="12700" algn="ctr">
            <a:noFill/>
            <a:miter lim="800000"/>
            <a:headEnd/>
            <a:tailEnd/>
          </a:ln>
        </p:spPr>
        <p:txBody>
          <a:bodyPr wrap="none">
            <a:spAutoFit/>
          </a:bodyPr>
          <a:lstStyle/>
          <a:p>
            <a:r>
              <a:rPr lang="en-US" altLang="zh-CN" sz="3600">
                <a:solidFill>
                  <a:srgbClr val="FF0000"/>
                </a:solidFill>
              </a:rPr>
              <a:t>x</a:t>
            </a:r>
          </a:p>
        </p:txBody>
      </p:sp>
      <p:sp>
        <p:nvSpPr>
          <p:cNvPr id="36" name="Line 38"/>
          <p:cNvSpPr>
            <a:spLocks noChangeShapeType="1"/>
          </p:cNvSpPr>
          <p:nvPr/>
        </p:nvSpPr>
        <p:spPr bwMode="auto">
          <a:xfrm flipH="1">
            <a:off x="5472113" y="2581275"/>
            <a:ext cx="1355725" cy="1725613"/>
          </a:xfrm>
          <a:prstGeom prst="line">
            <a:avLst/>
          </a:prstGeom>
          <a:noFill/>
          <a:ln w="12700">
            <a:solidFill>
              <a:schemeClr val="tx1"/>
            </a:solidFill>
            <a:round/>
            <a:headEnd/>
            <a:tailEnd type="triangle" w="med" len="med"/>
          </a:ln>
        </p:spPr>
        <p:txBody>
          <a:bodyPr/>
          <a:lstStyle/>
          <a:p>
            <a:endParaRPr lang="zh-CN" altLang="en-US"/>
          </a:p>
        </p:txBody>
      </p:sp>
      <p:sp>
        <p:nvSpPr>
          <p:cNvPr id="37" name="Text Box 39"/>
          <p:cNvSpPr txBox="1">
            <a:spLocks noChangeArrowheads="1"/>
          </p:cNvSpPr>
          <p:nvPr/>
        </p:nvSpPr>
        <p:spPr bwMode="auto">
          <a:xfrm>
            <a:off x="5668963" y="3044825"/>
            <a:ext cx="412750" cy="641350"/>
          </a:xfrm>
          <a:prstGeom prst="rect">
            <a:avLst/>
          </a:prstGeom>
          <a:noFill/>
          <a:ln w="12700" algn="ctr">
            <a:noFill/>
            <a:miter lim="800000"/>
            <a:headEnd/>
            <a:tailEnd/>
          </a:ln>
        </p:spPr>
        <p:txBody>
          <a:bodyPr wrap="none">
            <a:spAutoFit/>
          </a:bodyPr>
          <a:lstStyle/>
          <a:p>
            <a:r>
              <a:rPr lang="en-US" altLang="zh-CN" sz="3600">
                <a:solidFill>
                  <a:srgbClr val="FF0000"/>
                </a:solidFill>
              </a:rPr>
              <a:t>x</a:t>
            </a:r>
          </a:p>
        </p:txBody>
      </p:sp>
      <p:sp>
        <p:nvSpPr>
          <p:cNvPr id="38" name="Line 40"/>
          <p:cNvSpPr>
            <a:spLocks noChangeShapeType="1"/>
          </p:cNvSpPr>
          <p:nvPr/>
        </p:nvSpPr>
        <p:spPr bwMode="auto">
          <a:xfrm flipH="1">
            <a:off x="5427663" y="2625725"/>
            <a:ext cx="1416050" cy="2227263"/>
          </a:xfrm>
          <a:prstGeom prst="line">
            <a:avLst/>
          </a:prstGeom>
          <a:noFill/>
          <a:ln w="12700">
            <a:solidFill>
              <a:schemeClr val="tx1"/>
            </a:solidFill>
            <a:round/>
            <a:headEnd/>
            <a:tailEnd type="triangle" w="med" len="med"/>
          </a:ln>
        </p:spPr>
        <p:txBody>
          <a:bodyPr/>
          <a:lstStyle/>
          <a:p>
            <a:endParaRPr lang="zh-CN" altLang="en-US"/>
          </a:p>
        </p:txBody>
      </p:sp>
      <p:sp>
        <p:nvSpPr>
          <p:cNvPr id="39" name="Text Box 41"/>
          <p:cNvSpPr txBox="1">
            <a:spLocks noChangeArrowheads="1"/>
          </p:cNvSpPr>
          <p:nvPr/>
        </p:nvSpPr>
        <p:spPr bwMode="auto">
          <a:xfrm>
            <a:off x="5537200" y="3516313"/>
            <a:ext cx="412750" cy="641350"/>
          </a:xfrm>
          <a:prstGeom prst="rect">
            <a:avLst/>
          </a:prstGeom>
          <a:noFill/>
          <a:ln w="12700" algn="ctr">
            <a:noFill/>
            <a:miter lim="800000"/>
            <a:headEnd/>
            <a:tailEnd/>
          </a:ln>
        </p:spPr>
        <p:txBody>
          <a:bodyPr wrap="none">
            <a:spAutoFit/>
          </a:bodyPr>
          <a:lstStyle/>
          <a:p>
            <a:r>
              <a:rPr lang="en-US" altLang="zh-CN" sz="3600">
                <a:solidFill>
                  <a:srgbClr val="FF0000"/>
                </a:solidFill>
              </a:rPr>
              <a:t>x</a:t>
            </a:r>
          </a:p>
        </p:txBody>
      </p:sp>
      <p:sp>
        <p:nvSpPr>
          <p:cNvPr id="40" name="Text Box 42"/>
          <p:cNvSpPr txBox="1">
            <a:spLocks noChangeArrowheads="1"/>
          </p:cNvSpPr>
          <p:nvPr/>
        </p:nvSpPr>
        <p:spPr bwMode="auto">
          <a:xfrm>
            <a:off x="1908175" y="4859338"/>
            <a:ext cx="1893888" cy="762000"/>
          </a:xfrm>
          <a:prstGeom prst="rect">
            <a:avLst/>
          </a:prstGeom>
          <a:noFill/>
          <a:ln w="12700" algn="ctr">
            <a:noFill/>
            <a:miter lim="800000"/>
            <a:headEnd/>
            <a:tailEnd/>
          </a:ln>
        </p:spPr>
        <p:txBody>
          <a:bodyPr wrap="none">
            <a:spAutoFit/>
          </a:bodyPr>
          <a:lstStyle/>
          <a:p>
            <a:r>
              <a:rPr lang="en-US" altLang="zh-CN" sz="4400">
                <a:solidFill>
                  <a:srgbClr val="FF0000"/>
                </a:solidFill>
                <a:latin typeface="Monotype Corsiva" pitchFamily="66" charset="0"/>
              </a:rPr>
              <a:t>Finished</a:t>
            </a:r>
          </a:p>
        </p:txBody>
      </p:sp>
    </p:spTree>
    <p:extLst>
      <p:ext uri="{BB962C8B-B14F-4D97-AF65-F5344CB8AC3E}">
        <p14:creationId xmlns:p14="http://schemas.microsoft.com/office/powerpoint/2010/main" val="3660190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par>
                          <p:cTn id="71" fill="hold">
                            <p:stCondLst>
                              <p:cond delay="0"/>
                            </p:stCondLst>
                            <p:childTnLst>
                              <p:par>
                                <p:cTn id="72" presetID="1" presetClass="exit" presetSubtype="0" fill="hold" grpId="1" nodeType="afterEffect">
                                  <p:stCondLst>
                                    <p:cond delay="0"/>
                                  </p:stCondLst>
                                  <p:childTnLst>
                                    <p:set>
                                      <p:cBhvr>
                                        <p:cTn id="73" dur="1" fill="hold">
                                          <p:stCondLst>
                                            <p:cond delay="0"/>
                                          </p:stCondLst>
                                        </p:cTn>
                                        <p:tgtEl>
                                          <p:spTgt spid="15"/>
                                        </p:tgtEl>
                                        <p:attrNameLst>
                                          <p:attrName>style.visibility</p:attrName>
                                        </p:attrNameLst>
                                      </p:cBhvr>
                                      <p:to>
                                        <p:strVal val="hidden"/>
                                      </p:to>
                                    </p:set>
                                  </p:childTnLst>
                                </p:cTn>
                              </p:par>
                            </p:childTnLst>
                          </p:cTn>
                        </p:par>
                        <p:par>
                          <p:cTn id="74" fill="hold">
                            <p:stCondLst>
                              <p:cond delay="0"/>
                            </p:stCondLst>
                            <p:childTnLst>
                              <p:par>
                                <p:cTn id="75" presetID="1" presetClass="exit" presetSubtype="0" fill="hold" grpId="1" nodeType="afterEffect">
                                  <p:stCondLst>
                                    <p:cond delay="0"/>
                                  </p:stCondLst>
                                  <p:childTnLst>
                                    <p:set>
                                      <p:cBhvr>
                                        <p:cTn id="76" dur="1" fill="hold">
                                          <p:stCondLst>
                                            <p:cond delay="0"/>
                                          </p:stCondLst>
                                        </p:cTn>
                                        <p:tgtEl>
                                          <p:spTgt spid="16"/>
                                        </p:tgtEl>
                                        <p:attrNameLst>
                                          <p:attrName>style.visibility</p:attrName>
                                        </p:attrNameLst>
                                      </p:cBhvr>
                                      <p:to>
                                        <p:strVal val="hidden"/>
                                      </p:to>
                                    </p:set>
                                  </p:childTnLst>
                                </p:cTn>
                              </p:par>
                            </p:childTnLst>
                          </p:cTn>
                        </p:par>
                        <p:par>
                          <p:cTn id="77" fill="hold">
                            <p:stCondLst>
                              <p:cond delay="0"/>
                            </p:stCondLst>
                            <p:childTnLst>
                              <p:par>
                                <p:cTn id="78" presetID="1" presetClass="exit" presetSubtype="0" fill="hold" grpId="1" nodeType="afterEffect">
                                  <p:stCondLst>
                                    <p:cond delay="0"/>
                                  </p:stCondLst>
                                  <p:childTnLst>
                                    <p:set>
                                      <p:cBhvr>
                                        <p:cTn id="79" dur="1" fill="hold">
                                          <p:stCondLst>
                                            <p:cond delay="0"/>
                                          </p:stCondLst>
                                        </p:cTn>
                                        <p:tgtEl>
                                          <p:spTgt spid="20"/>
                                        </p:tgtEl>
                                        <p:attrNameLst>
                                          <p:attrName>style.visibility</p:attrName>
                                        </p:attrNameLst>
                                      </p:cBhvr>
                                      <p:to>
                                        <p:strVal val="hidden"/>
                                      </p:to>
                                    </p:set>
                                  </p:childTnLst>
                                </p:cTn>
                              </p:par>
                            </p:childTnLst>
                          </p:cTn>
                        </p:par>
                        <p:par>
                          <p:cTn id="80" fill="hold">
                            <p:stCondLst>
                              <p:cond delay="0"/>
                            </p:stCondLst>
                            <p:childTnLst>
                              <p:par>
                                <p:cTn id="81" presetID="1" presetClass="exit" presetSubtype="0" fill="hold" grpId="1" nodeType="afterEffect">
                                  <p:stCondLst>
                                    <p:cond delay="0"/>
                                  </p:stCondLst>
                                  <p:childTnLst>
                                    <p:set>
                                      <p:cBhvr>
                                        <p:cTn id="82" dur="1" fill="hold">
                                          <p:stCondLst>
                                            <p:cond delay="0"/>
                                          </p:stCondLst>
                                        </p:cTn>
                                        <p:tgtEl>
                                          <p:spTgt spid="21"/>
                                        </p:tgtEl>
                                        <p:attrNameLst>
                                          <p:attrName>style.visibility</p:attrName>
                                        </p:attrNameLst>
                                      </p:cBhvr>
                                      <p:to>
                                        <p:strVal val="hidden"/>
                                      </p:to>
                                    </p:set>
                                  </p:childTnLst>
                                </p:cTn>
                              </p:par>
                            </p:childTnLst>
                          </p:cTn>
                        </p:par>
                        <p:par>
                          <p:cTn id="83" fill="hold">
                            <p:stCondLst>
                              <p:cond delay="0"/>
                            </p:stCondLst>
                            <p:childTnLst>
                              <p:par>
                                <p:cTn id="84" presetID="1" presetClass="exit" presetSubtype="0" fill="hold" grpId="1" nodeType="afterEffect">
                                  <p:stCondLst>
                                    <p:cond delay="0"/>
                                  </p:stCondLst>
                                  <p:childTnLst>
                                    <p:set>
                                      <p:cBhvr>
                                        <p:cTn id="85" dur="1" fill="hold">
                                          <p:stCondLst>
                                            <p:cond delay="0"/>
                                          </p:stCondLst>
                                        </p:cTn>
                                        <p:tgtEl>
                                          <p:spTgt spid="17"/>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3"/>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2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5"/>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childTnLst>
                          </p:cTn>
                        </p:par>
                        <p:par>
                          <p:cTn id="113" fill="hold">
                            <p:stCondLst>
                              <p:cond delay="0"/>
                            </p:stCondLst>
                            <p:childTnLst>
                              <p:par>
                                <p:cTn id="114" presetID="1" presetClass="entr" presetSubtype="0" fill="hold" grpId="0" nodeType="afterEffect">
                                  <p:stCondLst>
                                    <p:cond delay="0"/>
                                  </p:stCondLst>
                                  <p:childTnLst>
                                    <p:set>
                                      <p:cBhvr>
                                        <p:cTn id="115" dur="1" fill="hold">
                                          <p:stCondLst>
                                            <p:cond delay="0"/>
                                          </p:stCondLst>
                                        </p:cTn>
                                        <p:tgtEl>
                                          <p:spTgt spid="2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8"/>
                                        </p:tgtEl>
                                        <p:attrNameLst>
                                          <p:attrName>style.visibility</p:attrName>
                                        </p:attrNameLst>
                                      </p:cBhvr>
                                      <p:to>
                                        <p:strVal val="visible"/>
                                      </p:to>
                                    </p:set>
                                  </p:childTnLst>
                                </p:cTn>
                              </p:par>
                            </p:childTnLst>
                          </p:cTn>
                        </p:par>
                        <p:par>
                          <p:cTn id="120" fill="hold">
                            <p:stCondLst>
                              <p:cond delay="0"/>
                            </p:stCondLst>
                            <p:childTnLst>
                              <p:par>
                                <p:cTn id="121" presetID="1" presetClass="entr" presetSubtype="0" fill="hold" grpId="0" nodeType="afterEffect">
                                  <p:stCondLst>
                                    <p:cond delay="0"/>
                                  </p:stCondLst>
                                  <p:childTnLst>
                                    <p:set>
                                      <p:cBhvr>
                                        <p:cTn id="122" dur="1" fill="hold">
                                          <p:stCondLst>
                                            <p:cond delay="0"/>
                                          </p:stCondLst>
                                        </p:cTn>
                                        <p:tgtEl>
                                          <p:spTgt spid="2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30"/>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grpId="0" nodeType="afterEffect">
                                  <p:stCondLst>
                                    <p:cond delay="0"/>
                                  </p:stCondLst>
                                  <p:childTnLst>
                                    <p:set>
                                      <p:cBhvr>
                                        <p:cTn id="129" dur="1" fill="hold">
                                          <p:stCondLst>
                                            <p:cond delay="0"/>
                                          </p:stCondLst>
                                        </p:cTn>
                                        <p:tgtEl>
                                          <p:spTgt spid="31"/>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32"/>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32"/>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33"/>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33"/>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34"/>
                                        </p:tgtEl>
                                        <p:attrNameLst>
                                          <p:attrName>style.visibility</p:attrName>
                                        </p:attrNameLst>
                                      </p:cBhvr>
                                      <p:to>
                                        <p:strVal val="visible"/>
                                      </p:to>
                                    </p:set>
                                  </p:childTnLst>
                                </p:cTn>
                              </p:par>
                            </p:childTnLst>
                          </p:cTn>
                        </p:par>
                        <p:par>
                          <p:cTn id="150" fill="hold">
                            <p:stCondLst>
                              <p:cond delay="0"/>
                            </p:stCondLst>
                            <p:childTnLst>
                              <p:par>
                                <p:cTn id="151" presetID="1" presetClass="entr" presetSubtype="0" fill="hold" grpId="0" nodeType="afterEffect">
                                  <p:stCondLst>
                                    <p:cond delay="0"/>
                                  </p:stCondLst>
                                  <p:childTnLst>
                                    <p:set>
                                      <p:cBhvr>
                                        <p:cTn id="152" dur="1" fill="hold">
                                          <p:stCondLst>
                                            <p:cond delay="0"/>
                                          </p:stCondLst>
                                        </p:cTn>
                                        <p:tgtEl>
                                          <p:spTgt spid="35"/>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36"/>
                                        </p:tgtEl>
                                        <p:attrNameLst>
                                          <p:attrName>style.visibility</p:attrName>
                                        </p:attrNameLst>
                                      </p:cBhvr>
                                      <p:to>
                                        <p:strVal val="visible"/>
                                      </p:to>
                                    </p:set>
                                  </p:childTnLst>
                                </p:cTn>
                              </p:par>
                            </p:childTnLst>
                          </p:cTn>
                        </p:par>
                        <p:par>
                          <p:cTn id="157" fill="hold">
                            <p:stCondLst>
                              <p:cond delay="0"/>
                            </p:stCondLst>
                            <p:childTnLst>
                              <p:par>
                                <p:cTn id="158" presetID="1" presetClass="entr" presetSubtype="0" fill="hold" grpId="0" nodeType="afterEffect">
                                  <p:stCondLst>
                                    <p:cond delay="0"/>
                                  </p:stCondLst>
                                  <p:childTnLst>
                                    <p:set>
                                      <p:cBhvr>
                                        <p:cTn id="159" dur="1" fill="hold">
                                          <p:stCondLst>
                                            <p:cond delay="0"/>
                                          </p:stCondLst>
                                        </p:cTn>
                                        <p:tgtEl>
                                          <p:spTgt spid="37"/>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38"/>
                                        </p:tgtEl>
                                        <p:attrNameLst>
                                          <p:attrName>style.visibility</p:attrName>
                                        </p:attrNameLst>
                                      </p:cBhvr>
                                      <p:to>
                                        <p:strVal val="visible"/>
                                      </p:to>
                                    </p:set>
                                  </p:childTnLst>
                                </p:cTn>
                              </p:par>
                            </p:childTnLst>
                          </p:cTn>
                        </p:par>
                        <p:par>
                          <p:cTn id="164" fill="hold">
                            <p:stCondLst>
                              <p:cond delay="0"/>
                            </p:stCondLst>
                            <p:childTnLst>
                              <p:par>
                                <p:cTn id="165" presetID="1" presetClass="entr" presetSubtype="0" fill="hold" grpId="0" nodeType="afterEffect">
                                  <p:stCondLst>
                                    <p:cond delay="0"/>
                                  </p:stCondLst>
                                  <p:childTnLst>
                                    <p:set>
                                      <p:cBhvr>
                                        <p:cTn id="166" dur="1" fill="hold">
                                          <p:stCondLst>
                                            <p:cond delay="0"/>
                                          </p:stCondLst>
                                        </p:cTn>
                                        <p:tgtEl>
                                          <p:spTgt spid="39"/>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53" presetClass="entr" presetSubtype="0" fill="hold" nodeType="clickEffect">
                                  <p:stCondLst>
                                    <p:cond delay="0"/>
                                  </p:stCondLst>
                                  <p:childTnLst>
                                    <p:set>
                                      <p:cBhvr>
                                        <p:cTn id="170" dur="1" fill="hold">
                                          <p:stCondLst>
                                            <p:cond delay="0"/>
                                          </p:stCondLst>
                                        </p:cTn>
                                        <p:tgtEl>
                                          <p:spTgt spid="40">
                                            <p:txEl>
                                              <p:pRg st="0" end="0"/>
                                            </p:txEl>
                                          </p:spTgt>
                                        </p:tgtEl>
                                        <p:attrNameLst>
                                          <p:attrName>style.visibility</p:attrName>
                                        </p:attrNameLst>
                                      </p:cBhvr>
                                      <p:to>
                                        <p:strVal val="visible"/>
                                      </p:to>
                                    </p:set>
                                    <p:anim calcmode="lin" valueType="num">
                                      <p:cBhvr>
                                        <p:cTn id="171"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72"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73"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p:bldP spid="12" grpId="0" animBg="1"/>
      <p:bldP spid="13" grpId="0"/>
      <p:bldP spid="14" grpId="0"/>
      <p:bldP spid="14" grpId="1"/>
      <p:bldP spid="15" grpId="0" animBg="1"/>
      <p:bldP spid="15" grpId="1" animBg="1"/>
      <p:bldP spid="16" grpId="0" animBg="1"/>
      <p:bldP spid="16" grpId="1" animBg="1"/>
      <p:bldP spid="17" grpId="0"/>
      <p:bldP spid="17" grpId="1"/>
      <p:bldP spid="18" grpId="0" animBg="1"/>
      <p:bldP spid="18" grpId="1" animBg="1"/>
      <p:bldP spid="19" grpId="0" animBg="1"/>
      <p:bldP spid="19" grpId="1" animBg="1"/>
      <p:bldP spid="20" grpId="0" animBg="1"/>
      <p:bldP spid="20" grpId="1" animBg="1"/>
      <p:bldP spid="21" grpId="0"/>
      <p:bldP spid="21" grpId="1"/>
      <p:bldP spid="22" grpId="0" animBg="1"/>
      <p:bldP spid="23" grpId="0"/>
      <p:bldP spid="24" grpId="0" animBg="1"/>
      <p:bldP spid="24" grpId="1" animBg="1"/>
      <p:bldP spid="25" grpId="0" animBg="1"/>
      <p:bldP spid="25" grpId="1" animBg="1"/>
      <p:bldP spid="26" grpId="0" animBg="1"/>
      <p:bldP spid="27" grpId="0"/>
      <p:bldP spid="28" grpId="0" animBg="1"/>
      <p:bldP spid="29" grpId="0"/>
      <p:bldP spid="30" grpId="0" animBg="1"/>
      <p:bldP spid="31" grpId="0"/>
      <p:bldP spid="32" grpId="0" animBg="1"/>
      <p:bldP spid="32" grpId="1" animBg="1"/>
      <p:bldP spid="33" grpId="0" animBg="1"/>
      <p:bldP spid="33" grpId="1" animBg="1"/>
      <p:bldP spid="34" grpId="0" animBg="1"/>
      <p:bldP spid="35" grpId="0"/>
      <p:bldP spid="36" grpId="0" animBg="1"/>
      <p:bldP spid="37" grpId="0"/>
      <p:bldP spid="38" grpId="0" animBg="1"/>
      <p:bldP spid="3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散列连接</a:t>
            </a:r>
            <a:endParaRPr lang="zh-CN" altLang="en-US" dirty="0"/>
          </a:p>
        </p:txBody>
      </p:sp>
      <p:sp>
        <p:nvSpPr>
          <p:cNvPr id="3" name="内容占位符 2"/>
          <p:cNvSpPr>
            <a:spLocks noGrp="1"/>
          </p:cNvSpPr>
          <p:nvPr>
            <p:ph idx="1"/>
          </p:nvPr>
        </p:nvSpPr>
        <p:spPr/>
        <p:txBody>
          <a:bodyPr/>
          <a:lstStyle/>
          <a:p>
            <a:pPr>
              <a:lnSpc>
                <a:spcPct val="150000"/>
              </a:lnSpc>
              <a:spcBef>
                <a:spcPts val="400"/>
              </a:spcBef>
            </a:pPr>
            <a:r>
              <a:rPr lang="zh-CN" altLang="en-US" dirty="0"/>
              <a:t>适用于自然连接和等值连接</a:t>
            </a:r>
          </a:p>
          <a:p>
            <a:pPr>
              <a:lnSpc>
                <a:spcPct val="150000"/>
              </a:lnSpc>
              <a:spcBef>
                <a:spcPts val="400"/>
              </a:spcBef>
            </a:pPr>
            <a:r>
              <a:rPr lang="zh-CN" altLang="en-US" dirty="0"/>
              <a:t>基本思想</a:t>
            </a:r>
            <a:endParaRPr lang="en-US" altLang="zh-CN" dirty="0"/>
          </a:p>
          <a:p>
            <a:pPr lvl="1">
              <a:lnSpc>
                <a:spcPct val="150000"/>
              </a:lnSpc>
              <a:spcBef>
                <a:spcPts val="400"/>
              </a:spcBef>
            </a:pPr>
            <a:r>
              <a:rPr lang="zh-CN" altLang="en-US" dirty="0"/>
              <a:t>将两个关系按连接属性值划分成有相同散列函数值的元组集合</a:t>
            </a:r>
            <a:endParaRPr lang="en-US" altLang="zh-CN" dirty="0"/>
          </a:p>
          <a:p>
            <a:pPr lvl="1">
              <a:lnSpc>
                <a:spcPct val="150000"/>
              </a:lnSpc>
              <a:spcBef>
                <a:spcPts val="400"/>
              </a:spcBef>
            </a:pPr>
            <a:r>
              <a:rPr lang="zh-CN" altLang="en-US" dirty="0"/>
              <a:t>关系</a:t>
            </a:r>
            <a:r>
              <a:rPr lang="en-US" altLang="zh-CN" dirty="0"/>
              <a:t>r</a:t>
            </a:r>
            <a:r>
              <a:rPr lang="zh-CN" altLang="en-US" dirty="0"/>
              <a:t>在一个散列划分中的元组只需要与关系</a:t>
            </a:r>
            <a:r>
              <a:rPr lang="en-US" altLang="zh-CN" dirty="0"/>
              <a:t>s</a:t>
            </a:r>
            <a:r>
              <a:rPr lang="zh-CN" altLang="en-US" dirty="0"/>
              <a:t>在对应的划分中的元组相比较</a:t>
            </a:r>
            <a:endParaRPr lang="en-US" altLang="zh-CN" dirty="0"/>
          </a:p>
          <a:p>
            <a:pPr lvl="1">
              <a:lnSpc>
                <a:spcPct val="150000"/>
              </a:lnSpc>
              <a:spcBef>
                <a:spcPts val="400"/>
              </a:spcBef>
            </a:pPr>
            <a:r>
              <a:rPr lang="zh-CN" altLang="en-US" dirty="0"/>
              <a:t>在</a:t>
            </a:r>
            <a:r>
              <a:rPr lang="en-US" altLang="zh-CN" dirty="0"/>
              <a:t>r</a:t>
            </a:r>
            <a:r>
              <a:rPr lang="zh-CN" altLang="en-US" dirty="0"/>
              <a:t>和</a:t>
            </a:r>
            <a:r>
              <a:rPr lang="en-US" altLang="zh-CN" dirty="0"/>
              <a:t>s</a:t>
            </a:r>
            <a:r>
              <a:rPr lang="zh-CN" altLang="en-US" dirty="0"/>
              <a:t>的每一对划分中进行索引嵌套循环连接（散列索引</a:t>
            </a:r>
            <a:r>
              <a:rPr lang="zh-CN" altLang="en-US" dirty="0" smtClean="0"/>
              <a:t>）</a:t>
            </a:r>
            <a:endParaRPr lang="zh-CN" altLang="en-US" dirty="0"/>
          </a:p>
        </p:txBody>
      </p:sp>
    </p:spTree>
    <p:extLst>
      <p:ext uri="{BB962C8B-B14F-4D97-AF65-F5344CB8AC3E}">
        <p14:creationId xmlns:p14="http://schemas.microsoft.com/office/powerpoint/2010/main" val="178196813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散列连接</a:t>
            </a:r>
          </a:p>
        </p:txBody>
      </p:sp>
      <p:sp>
        <p:nvSpPr>
          <p:cNvPr id="4" name="Rectangle 2"/>
          <p:cNvSpPr>
            <a:spLocks noChangeArrowheads="1"/>
          </p:cNvSpPr>
          <p:nvPr/>
        </p:nvSpPr>
        <p:spPr bwMode="auto">
          <a:xfrm>
            <a:off x="7236296" y="2647528"/>
            <a:ext cx="504056" cy="3733800"/>
          </a:xfrm>
          <a:prstGeom prst="rect">
            <a:avLst/>
          </a:prstGeom>
          <a:solidFill>
            <a:schemeClr val="bg1"/>
          </a:solidFill>
          <a:ln w="9525">
            <a:solidFill>
              <a:schemeClr val="tx1"/>
            </a:solidFill>
            <a:miter lim="800000"/>
            <a:headEnd/>
            <a:tailEnd/>
          </a:ln>
        </p:spPr>
        <p:txBody>
          <a:bodyPr wrap="none" anchor="ctr"/>
          <a:lstStyle/>
          <a:p>
            <a:r>
              <a:rPr lang="en-US" altLang="zh-CN" sz="2000" dirty="0" smtClean="0"/>
              <a:t>5</a:t>
            </a:r>
          </a:p>
          <a:p>
            <a:r>
              <a:rPr lang="en-US" altLang="zh-CN" sz="2000" dirty="0" smtClean="0"/>
              <a:t>4</a:t>
            </a:r>
          </a:p>
          <a:p>
            <a:r>
              <a:rPr lang="en-US" altLang="zh-CN" sz="2000" dirty="0" smtClean="0"/>
              <a:t>12</a:t>
            </a:r>
          </a:p>
          <a:p>
            <a:r>
              <a:rPr lang="en-US" altLang="zh-CN" sz="2000" dirty="0" smtClean="0"/>
              <a:t>3</a:t>
            </a:r>
          </a:p>
          <a:p>
            <a:r>
              <a:rPr lang="en-US" altLang="zh-CN" sz="2000" dirty="0" smtClean="0"/>
              <a:t>13</a:t>
            </a:r>
          </a:p>
          <a:p>
            <a:r>
              <a:rPr lang="en-US" altLang="zh-CN" sz="2000" dirty="0" smtClean="0"/>
              <a:t>8</a:t>
            </a:r>
          </a:p>
          <a:p>
            <a:r>
              <a:rPr lang="en-US" altLang="zh-CN" sz="2000" dirty="0" smtClean="0"/>
              <a:t>11</a:t>
            </a:r>
          </a:p>
          <a:p>
            <a:r>
              <a:rPr lang="en-US" altLang="zh-CN" sz="2000" dirty="0" smtClean="0"/>
              <a:t>14</a:t>
            </a:r>
            <a:endParaRPr lang="zh-CN" altLang="en-US" sz="2000" dirty="0"/>
          </a:p>
        </p:txBody>
      </p:sp>
      <p:sp>
        <p:nvSpPr>
          <p:cNvPr id="5" name="Rectangle 3"/>
          <p:cNvSpPr>
            <a:spLocks noChangeArrowheads="1"/>
          </p:cNvSpPr>
          <p:nvPr/>
        </p:nvSpPr>
        <p:spPr bwMode="auto">
          <a:xfrm flipH="1">
            <a:off x="1028800" y="2719536"/>
            <a:ext cx="518864" cy="3129136"/>
          </a:xfrm>
          <a:prstGeom prst="rect">
            <a:avLst/>
          </a:prstGeom>
          <a:solidFill>
            <a:schemeClr val="bg1"/>
          </a:solidFill>
          <a:ln w="9525">
            <a:solidFill>
              <a:schemeClr val="tx1"/>
            </a:solidFill>
            <a:miter lim="800000"/>
            <a:headEnd/>
            <a:tailEnd/>
          </a:ln>
        </p:spPr>
        <p:txBody>
          <a:bodyPr wrap="none" anchor="ctr"/>
          <a:lstStyle/>
          <a:p>
            <a:r>
              <a:rPr lang="en-US" altLang="zh-CN" sz="2000" dirty="0" smtClean="0"/>
              <a:t>2</a:t>
            </a:r>
          </a:p>
          <a:p>
            <a:r>
              <a:rPr lang="en-US" altLang="zh-CN" sz="2000" dirty="0" smtClean="0"/>
              <a:t>4</a:t>
            </a:r>
          </a:p>
          <a:p>
            <a:r>
              <a:rPr lang="en-US" altLang="zh-CN" sz="2000" dirty="0" smtClean="0"/>
              <a:t>3</a:t>
            </a:r>
          </a:p>
          <a:p>
            <a:r>
              <a:rPr lang="en-US" altLang="zh-CN" sz="2000" dirty="0" smtClean="0"/>
              <a:t>5</a:t>
            </a:r>
          </a:p>
          <a:p>
            <a:r>
              <a:rPr lang="en-US" altLang="zh-CN" sz="2000" dirty="0" smtClean="0"/>
              <a:t>8</a:t>
            </a:r>
          </a:p>
          <a:p>
            <a:r>
              <a:rPr lang="en-US" altLang="zh-CN" sz="2000" dirty="0" smtClean="0"/>
              <a:t>9</a:t>
            </a:r>
            <a:endParaRPr lang="zh-CN" altLang="en-US" sz="2000" dirty="0"/>
          </a:p>
        </p:txBody>
      </p:sp>
      <p:sp>
        <p:nvSpPr>
          <p:cNvPr id="6" name="Rectangle 4"/>
          <p:cNvSpPr txBox="1">
            <a:spLocks noChangeArrowheads="1"/>
          </p:cNvSpPr>
          <p:nvPr/>
        </p:nvSpPr>
        <p:spPr bwMode="auto">
          <a:xfrm>
            <a:off x="539552" y="908720"/>
            <a:ext cx="7772400" cy="78296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i="0" u="none" strike="noStrike" kern="0" cap="none" spc="0" normalizeH="0" baseline="0" noProof="0" dirty="0" smtClean="0">
                <a:ln>
                  <a:noFill/>
                </a:ln>
                <a:solidFill>
                  <a:schemeClr val="tx2"/>
                </a:solidFill>
                <a:uLnTx/>
                <a:uFillTx/>
                <a:latin typeface="+mj-lt"/>
                <a:ea typeface="+mj-ea"/>
                <a:cs typeface="+mj-cs"/>
              </a:rPr>
              <a:t>hash: mod 4</a:t>
            </a:r>
            <a:endParaRPr kumimoji="0" lang="en-US" altLang="zh-CN" sz="3600" i="0" u="sng" strike="noStrike" kern="0" cap="none" spc="0" normalizeH="0" baseline="0" noProof="0" dirty="0" smtClean="0">
              <a:ln>
                <a:noFill/>
              </a:ln>
              <a:solidFill>
                <a:schemeClr val="tx2"/>
              </a:solidFill>
              <a:uLnTx/>
              <a:uFillTx/>
              <a:latin typeface="+mj-lt"/>
              <a:ea typeface="+mj-ea"/>
              <a:cs typeface="+mj-cs"/>
            </a:endParaRPr>
          </a:p>
        </p:txBody>
      </p:sp>
      <p:sp>
        <p:nvSpPr>
          <p:cNvPr id="7" name="Rectangle 5"/>
          <p:cNvSpPr txBox="1">
            <a:spLocks noChangeArrowheads="1"/>
          </p:cNvSpPr>
          <p:nvPr/>
        </p:nvSpPr>
        <p:spPr bwMode="auto">
          <a:xfrm>
            <a:off x="683568" y="2132856"/>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dirty="0" smtClean="0">
                <a:ln>
                  <a:noFill/>
                </a:ln>
                <a:solidFill>
                  <a:schemeClr val="folHlink"/>
                </a:solidFill>
                <a:effectLst/>
                <a:uLnTx/>
                <a:uFillTx/>
                <a:latin typeface="+mn-lt"/>
                <a:ea typeface="+mn-ea"/>
                <a:cs typeface="+mn-cs"/>
              </a:rPr>
              <a:t>   R1			   Buckets                     R2</a:t>
            </a:r>
          </a:p>
          <a:p>
            <a:pPr marL="342900" marR="0" lvl="0" indent="-342900" algn="just"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dirty="0" smtClean="0">
                <a:ln>
                  <a:noFill/>
                </a:ln>
                <a:solidFill>
                  <a:schemeClr val="folHlink"/>
                </a:solidFill>
                <a:effectLst/>
                <a:uLnTx/>
                <a:uFillTx/>
                <a:latin typeface="+mn-lt"/>
                <a:ea typeface="+mn-ea"/>
                <a:cs typeface="+mn-cs"/>
              </a:rPr>
              <a:t>    </a:t>
            </a:r>
          </a:p>
        </p:txBody>
      </p:sp>
      <p:sp>
        <p:nvSpPr>
          <p:cNvPr id="8" name="Rectangle 6"/>
          <p:cNvSpPr>
            <a:spLocks noChangeArrowheads="1"/>
          </p:cNvSpPr>
          <p:nvPr/>
        </p:nvSpPr>
        <p:spPr bwMode="auto">
          <a:xfrm>
            <a:off x="3131840" y="2873920"/>
            <a:ext cx="1066800" cy="533400"/>
          </a:xfrm>
          <a:prstGeom prst="rect">
            <a:avLst/>
          </a:prstGeom>
          <a:solidFill>
            <a:schemeClr val="bg1"/>
          </a:solidFill>
          <a:ln w="9525">
            <a:solidFill>
              <a:schemeClr val="tx1"/>
            </a:solidFill>
            <a:miter lim="800000"/>
            <a:headEnd/>
            <a:tailEnd/>
          </a:ln>
        </p:spPr>
        <p:txBody>
          <a:bodyPr wrap="none" anchor="ctr"/>
          <a:lstStyle/>
          <a:p>
            <a:pPr algn="ctr"/>
            <a:r>
              <a:rPr lang="en-US" altLang="zh-CN" sz="2400" dirty="0" smtClean="0">
                <a:latin typeface="Tahoma" pitchFamily="34" charset="0"/>
                <a:ea typeface="宋体" charset="-122"/>
              </a:rPr>
              <a:t>4</a:t>
            </a:r>
            <a:r>
              <a:rPr lang="zh-CN" altLang="en-US" sz="2400" dirty="0" smtClean="0">
                <a:latin typeface="Tahoma" pitchFamily="34" charset="0"/>
                <a:ea typeface="宋体" charset="-122"/>
              </a:rPr>
              <a:t>，</a:t>
            </a:r>
            <a:r>
              <a:rPr lang="en-US" altLang="zh-CN" sz="2400" dirty="0" smtClean="0">
                <a:latin typeface="Tahoma" pitchFamily="34" charset="0"/>
                <a:ea typeface="宋体" charset="-122"/>
              </a:rPr>
              <a:t>8</a:t>
            </a:r>
            <a:endParaRPr lang="en-US" altLang="zh-CN" sz="2400" dirty="0">
              <a:latin typeface="Tahoma" pitchFamily="34" charset="0"/>
              <a:ea typeface="宋体" charset="-122"/>
            </a:endParaRPr>
          </a:p>
        </p:txBody>
      </p:sp>
      <p:sp>
        <p:nvSpPr>
          <p:cNvPr id="9" name="Rectangle 7"/>
          <p:cNvSpPr>
            <a:spLocks noChangeArrowheads="1"/>
          </p:cNvSpPr>
          <p:nvPr/>
        </p:nvSpPr>
        <p:spPr bwMode="auto">
          <a:xfrm>
            <a:off x="4655840" y="2873920"/>
            <a:ext cx="1524000" cy="533400"/>
          </a:xfrm>
          <a:prstGeom prst="rect">
            <a:avLst/>
          </a:prstGeom>
          <a:solidFill>
            <a:schemeClr val="bg1"/>
          </a:solidFill>
          <a:ln w="9525">
            <a:solidFill>
              <a:schemeClr val="tx1"/>
            </a:solidFill>
            <a:miter lim="800000"/>
            <a:headEnd/>
            <a:tailEnd/>
          </a:ln>
        </p:spPr>
        <p:txBody>
          <a:bodyPr wrap="none" anchor="ctr"/>
          <a:lstStyle/>
          <a:p>
            <a:pPr algn="ctr"/>
            <a:r>
              <a:rPr lang="en-US" altLang="zh-CN" sz="2400" dirty="0" smtClean="0">
                <a:latin typeface="Tahoma" pitchFamily="34" charset="0"/>
                <a:ea typeface="宋体" charset="-122"/>
              </a:rPr>
              <a:t>4</a:t>
            </a:r>
            <a:r>
              <a:rPr lang="zh-CN" altLang="en-US" sz="2400" dirty="0" smtClean="0">
                <a:latin typeface="Tahoma" pitchFamily="34" charset="0"/>
                <a:ea typeface="宋体" charset="-122"/>
              </a:rPr>
              <a:t>，</a:t>
            </a:r>
            <a:r>
              <a:rPr lang="en-US" altLang="zh-CN" sz="2400" dirty="0" smtClean="0">
                <a:latin typeface="Tahoma" pitchFamily="34" charset="0"/>
                <a:ea typeface="宋体" charset="-122"/>
              </a:rPr>
              <a:t>8</a:t>
            </a:r>
            <a:r>
              <a:rPr lang="zh-CN" altLang="en-US" sz="2400" dirty="0" smtClean="0">
                <a:latin typeface="Tahoma" pitchFamily="34" charset="0"/>
                <a:ea typeface="宋体" charset="-122"/>
              </a:rPr>
              <a:t>，</a:t>
            </a:r>
            <a:r>
              <a:rPr lang="en-US" altLang="zh-CN" sz="2400" dirty="0" smtClean="0">
                <a:latin typeface="Tahoma" pitchFamily="34" charset="0"/>
                <a:ea typeface="宋体" charset="-122"/>
              </a:rPr>
              <a:t>12</a:t>
            </a:r>
            <a:endParaRPr lang="en-US" altLang="zh-CN" sz="2400" u="sng" dirty="0">
              <a:latin typeface="Tahoma" pitchFamily="34" charset="0"/>
              <a:ea typeface="宋体" charset="-122"/>
            </a:endParaRPr>
          </a:p>
        </p:txBody>
      </p:sp>
      <p:sp>
        <p:nvSpPr>
          <p:cNvPr id="10" name="Rectangle 8"/>
          <p:cNvSpPr>
            <a:spLocks noChangeArrowheads="1"/>
          </p:cNvSpPr>
          <p:nvPr/>
        </p:nvSpPr>
        <p:spPr bwMode="auto">
          <a:xfrm>
            <a:off x="3131840" y="3788320"/>
            <a:ext cx="1066800" cy="533400"/>
          </a:xfrm>
          <a:prstGeom prst="rect">
            <a:avLst/>
          </a:prstGeom>
          <a:solidFill>
            <a:schemeClr val="bg1"/>
          </a:solidFill>
          <a:ln w="9525">
            <a:solidFill>
              <a:schemeClr val="tx1"/>
            </a:solidFill>
            <a:miter lim="800000"/>
            <a:headEnd/>
            <a:tailEnd/>
          </a:ln>
        </p:spPr>
        <p:txBody>
          <a:bodyPr wrap="none" anchor="ctr"/>
          <a:lstStyle/>
          <a:p>
            <a:pPr algn="ctr"/>
            <a:r>
              <a:rPr lang="en-US" altLang="zh-CN" sz="2400" dirty="0" smtClean="0">
                <a:latin typeface="Tahoma" pitchFamily="34" charset="0"/>
                <a:ea typeface="宋体" charset="-122"/>
              </a:rPr>
              <a:t>5</a:t>
            </a:r>
            <a:r>
              <a:rPr lang="zh-CN" altLang="en-US" sz="2400" dirty="0" smtClean="0">
                <a:latin typeface="Tahoma" pitchFamily="34" charset="0"/>
                <a:ea typeface="宋体" charset="-122"/>
              </a:rPr>
              <a:t>，</a:t>
            </a:r>
            <a:r>
              <a:rPr lang="en-US" altLang="zh-CN" sz="2400" dirty="0" smtClean="0">
                <a:latin typeface="Tahoma" pitchFamily="34" charset="0"/>
                <a:ea typeface="宋体" charset="-122"/>
              </a:rPr>
              <a:t>9</a:t>
            </a:r>
            <a:endParaRPr lang="en-US" altLang="zh-CN" sz="2400" dirty="0">
              <a:latin typeface="Tahoma" pitchFamily="34" charset="0"/>
              <a:ea typeface="宋体" charset="-122"/>
            </a:endParaRPr>
          </a:p>
        </p:txBody>
      </p:sp>
      <p:sp>
        <p:nvSpPr>
          <p:cNvPr id="11" name="Rectangle 9"/>
          <p:cNvSpPr>
            <a:spLocks noChangeArrowheads="1"/>
          </p:cNvSpPr>
          <p:nvPr/>
        </p:nvSpPr>
        <p:spPr bwMode="auto">
          <a:xfrm>
            <a:off x="4732040" y="3788320"/>
            <a:ext cx="1524000" cy="533400"/>
          </a:xfrm>
          <a:prstGeom prst="rect">
            <a:avLst/>
          </a:prstGeom>
          <a:solidFill>
            <a:schemeClr val="bg1"/>
          </a:solidFill>
          <a:ln w="9525">
            <a:solidFill>
              <a:schemeClr val="tx1"/>
            </a:solidFill>
            <a:miter lim="800000"/>
            <a:headEnd/>
            <a:tailEnd/>
          </a:ln>
        </p:spPr>
        <p:txBody>
          <a:bodyPr wrap="none" anchor="ctr"/>
          <a:lstStyle/>
          <a:p>
            <a:pPr algn="ctr"/>
            <a:r>
              <a:rPr lang="en-US" altLang="zh-CN" sz="2400" dirty="0" smtClean="0">
                <a:latin typeface="Tahoma" pitchFamily="34" charset="0"/>
                <a:ea typeface="宋体" charset="-122"/>
              </a:rPr>
              <a:t>5</a:t>
            </a:r>
            <a:r>
              <a:rPr lang="zh-CN" altLang="en-US" sz="2400" dirty="0" smtClean="0">
                <a:latin typeface="Tahoma" pitchFamily="34" charset="0"/>
                <a:ea typeface="宋体" charset="-122"/>
              </a:rPr>
              <a:t>，</a:t>
            </a:r>
            <a:r>
              <a:rPr lang="en-US" altLang="zh-CN" sz="2400" dirty="0" smtClean="0">
                <a:latin typeface="Tahoma" pitchFamily="34" charset="0"/>
                <a:ea typeface="宋体" charset="-122"/>
              </a:rPr>
              <a:t>13</a:t>
            </a:r>
            <a:endParaRPr lang="en-US" altLang="zh-CN" sz="2400" dirty="0">
              <a:latin typeface="Tahoma" pitchFamily="34" charset="0"/>
              <a:ea typeface="宋体" charset="-122"/>
            </a:endParaRPr>
          </a:p>
        </p:txBody>
      </p:sp>
      <p:sp>
        <p:nvSpPr>
          <p:cNvPr id="12" name="Rectangle 6"/>
          <p:cNvSpPr>
            <a:spLocks noChangeArrowheads="1"/>
          </p:cNvSpPr>
          <p:nvPr/>
        </p:nvSpPr>
        <p:spPr bwMode="auto">
          <a:xfrm>
            <a:off x="3135412" y="4789512"/>
            <a:ext cx="1066800" cy="533400"/>
          </a:xfrm>
          <a:prstGeom prst="rect">
            <a:avLst/>
          </a:prstGeom>
          <a:solidFill>
            <a:schemeClr val="bg1"/>
          </a:solidFill>
          <a:ln w="9525">
            <a:solidFill>
              <a:schemeClr val="tx1"/>
            </a:solidFill>
            <a:miter lim="800000"/>
            <a:headEnd/>
            <a:tailEnd/>
          </a:ln>
        </p:spPr>
        <p:txBody>
          <a:bodyPr wrap="none" anchor="ctr"/>
          <a:lstStyle/>
          <a:p>
            <a:pPr algn="ctr"/>
            <a:r>
              <a:rPr lang="en-US" altLang="zh-CN" sz="2400" dirty="0" smtClean="0">
                <a:latin typeface="Tahoma" pitchFamily="34" charset="0"/>
                <a:ea typeface="宋体" charset="-122"/>
              </a:rPr>
              <a:t>2</a:t>
            </a:r>
            <a:endParaRPr lang="en-US" altLang="zh-CN" sz="2400" dirty="0">
              <a:latin typeface="Tahoma" pitchFamily="34" charset="0"/>
              <a:ea typeface="宋体" charset="-122"/>
            </a:endParaRPr>
          </a:p>
        </p:txBody>
      </p:sp>
      <p:sp>
        <p:nvSpPr>
          <p:cNvPr id="13" name="Rectangle 7"/>
          <p:cNvSpPr>
            <a:spLocks noChangeArrowheads="1"/>
          </p:cNvSpPr>
          <p:nvPr/>
        </p:nvSpPr>
        <p:spPr bwMode="auto">
          <a:xfrm>
            <a:off x="4659412" y="4789512"/>
            <a:ext cx="1524000" cy="533400"/>
          </a:xfrm>
          <a:prstGeom prst="rect">
            <a:avLst/>
          </a:prstGeom>
          <a:solidFill>
            <a:schemeClr val="bg1"/>
          </a:solidFill>
          <a:ln w="9525">
            <a:solidFill>
              <a:schemeClr val="tx1"/>
            </a:solidFill>
            <a:miter lim="800000"/>
            <a:headEnd/>
            <a:tailEnd/>
          </a:ln>
        </p:spPr>
        <p:txBody>
          <a:bodyPr wrap="none" anchor="ctr"/>
          <a:lstStyle/>
          <a:p>
            <a:pPr algn="ctr"/>
            <a:r>
              <a:rPr lang="en-US" altLang="zh-CN" sz="2400" dirty="0" smtClean="0">
                <a:latin typeface="Tahoma" pitchFamily="34" charset="0"/>
                <a:ea typeface="宋体" charset="-122"/>
              </a:rPr>
              <a:t>14</a:t>
            </a:r>
            <a:endParaRPr lang="en-US" altLang="zh-CN" sz="2400" dirty="0">
              <a:latin typeface="Tahoma" pitchFamily="34" charset="0"/>
              <a:ea typeface="宋体" charset="-122"/>
            </a:endParaRPr>
          </a:p>
        </p:txBody>
      </p:sp>
      <p:sp>
        <p:nvSpPr>
          <p:cNvPr id="14" name="Rectangle 8"/>
          <p:cNvSpPr>
            <a:spLocks noChangeArrowheads="1"/>
          </p:cNvSpPr>
          <p:nvPr/>
        </p:nvSpPr>
        <p:spPr bwMode="auto">
          <a:xfrm>
            <a:off x="3135412" y="5703912"/>
            <a:ext cx="1066800" cy="533400"/>
          </a:xfrm>
          <a:prstGeom prst="rect">
            <a:avLst/>
          </a:prstGeom>
          <a:solidFill>
            <a:schemeClr val="bg1"/>
          </a:solidFill>
          <a:ln w="9525">
            <a:solidFill>
              <a:schemeClr val="tx1"/>
            </a:solidFill>
            <a:miter lim="800000"/>
            <a:headEnd/>
            <a:tailEnd/>
          </a:ln>
        </p:spPr>
        <p:txBody>
          <a:bodyPr wrap="none" anchor="ctr"/>
          <a:lstStyle/>
          <a:p>
            <a:pPr algn="ctr"/>
            <a:r>
              <a:rPr lang="en-US" altLang="zh-CN" sz="2400" dirty="0" smtClean="0">
                <a:latin typeface="Tahoma" pitchFamily="34" charset="0"/>
                <a:ea typeface="宋体" charset="-122"/>
              </a:rPr>
              <a:t>3</a:t>
            </a:r>
            <a:endParaRPr lang="en-US" altLang="zh-CN" sz="2400" dirty="0">
              <a:latin typeface="Tahoma" pitchFamily="34" charset="0"/>
              <a:ea typeface="宋体" charset="-122"/>
            </a:endParaRPr>
          </a:p>
        </p:txBody>
      </p:sp>
      <p:sp>
        <p:nvSpPr>
          <p:cNvPr id="15" name="Rectangle 9"/>
          <p:cNvSpPr>
            <a:spLocks noChangeArrowheads="1"/>
          </p:cNvSpPr>
          <p:nvPr/>
        </p:nvSpPr>
        <p:spPr bwMode="auto">
          <a:xfrm>
            <a:off x="4735612" y="5703912"/>
            <a:ext cx="1524000" cy="533400"/>
          </a:xfrm>
          <a:prstGeom prst="rect">
            <a:avLst/>
          </a:prstGeom>
          <a:solidFill>
            <a:schemeClr val="bg1"/>
          </a:solidFill>
          <a:ln w="9525">
            <a:solidFill>
              <a:schemeClr val="tx1"/>
            </a:solidFill>
            <a:miter lim="800000"/>
            <a:headEnd/>
            <a:tailEnd/>
          </a:ln>
        </p:spPr>
        <p:txBody>
          <a:bodyPr wrap="none" anchor="ctr"/>
          <a:lstStyle/>
          <a:p>
            <a:pPr algn="ctr"/>
            <a:r>
              <a:rPr lang="en-US" altLang="zh-CN" sz="2400" dirty="0" smtClean="0">
                <a:latin typeface="Tahoma" pitchFamily="34" charset="0"/>
                <a:ea typeface="宋体" charset="-122"/>
              </a:rPr>
              <a:t>3</a:t>
            </a:r>
            <a:r>
              <a:rPr lang="zh-CN" altLang="en-US" sz="2400" dirty="0" smtClean="0">
                <a:latin typeface="Tahoma" pitchFamily="34" charset="0"/>
                <a:ea typeface="宋体" charset="-122"/>
              </a:rPr>
              <a:t>，</a:t>
            </a:r>
            <a:r>
              <a:rPr lang="en-US" altLang="zh-CN" sz="2400" dirty="0" smtClean="0">
                <a:latin typeface="Tahoma" pitchFamily="34" charset="0"/>
                <a:ea typeface="宋体" charset="-122"/>
              </a:rPr>
              <a:t>11</a:t>
            </a:r>
            <a:endParaRPr lang="en-US" altLang="zh-CN" sz="2400" dirty="0">
              <a:latin typeface="Tahoma" pitchFamily="34" charset="0"/>
              <a:ea typeface="宋体" charset="-122"/>
            </a:endParaRPr>
          </a:p>
        </p:txBody>
      </p:sp>
      <p:sp>
        <p:nvSpPr>
          <p:cNvPr id="16" name="矩形 15"/>
          <p:cNvSpPr/>
          <p:nvPr/>
        </p:nvSpPr>
        <p:spPr>
          <a:xfrm>
            <a:off x="337932" y="1291128"/>
            <a:ext cx="2236510" cy="707886"/>
          </a:xfrm>
          <a:prstGeom prst="rect">
            <a:avLst/>
          </a:prstGeom>
          <a:noFill/>
        </p:spPr>
        <p:txBody>
          <a:bodyPr wrap="none" lIns="91440" tIns="45720" rIns="91440" bIns="45720">
            <a:spAutoFit/>
          </a:bodyPr>
          <a:lstStyle/>
          <a:p>
            <a:pPr algn="ctr"/>
            <a:r>
              <a:rPr lang="zh-CN" altLang="en-US" sz="4000" b="0" cap="none" spc="0" dirty="0" smtClean="0">
                <a:ln w="0"/>
                <a:solidFill>
                  <a:srgbClr val="FF0000"/>
                </a:solidFill>
                <a:effectLst>
                  <a:outerShdw blurRad="38100" dist="25400" dir="5400000" algn="ctr" rotWithShape="0">
                    <a:srgbClr val="6E747A">
                      <a:alpha val="43000"/>
                    </a:srgbClr>
                  </a:outerShdw>
                </a:effectLst>
              </a:rPr>
              <a:t>生成输入</a:t>
            </a:r>
            <a:endParaRPr lang="zh-CN" altLang="en-US" sz="4000" b="0" cap="none" spc="0" dirty="0">
              <a:ln w="0"/>
              <a:solidFill>
                <a:srgbClr val="FF0000"/>
              </a:solidFill>
              <a:effectLst>
                <a:outerShdw blurRad="38100" dist="25400" dir="5400000" algn="ctr" rotWithShape="0">
                  <a:srgbClr val="6E747A">
                    <a:alpha val="43000"/>
                  </a:srgbClr>
                </a:outerShdw>
              </a:effectLst>
            </a:endParaRPr>
          </a:p>
        </p:txBody>
      </p:sp>
      <p:sp>
        <p:nvSpPr>
          <p:cNvPr id="17" name="矩形 16"/>
          <p:cNvSpPr/>
          <p:nvPr/>
        </p:nvSpPr>
        <p:spPr>
          <a:xfrm>
            <a:off x="6516216" y="1117636"/>
            <a:ext cx="2236510" cy="707886"/>
          </a:xfrm>
          <a:prstGeom prst="rect">
            <a:avLst/>
          </a:prstGeom>
          <a:noFill/>
        </p:spPr>
        <p:txBody>
          <a:bodyPr wrap="none" lIns="91440" tIns="45720" rIns="91440" bIns="45720">
            <a:spAutoFit/>
          </a:bodyPr>
          <a:lstStyle/>
          <a:p>
            <a:pPr algn="ctr"/>
            <a:r>
              <a:rPr lang="zh-CN" altLang="en-US" sz="4000" b="0" cap="none" spc="0" dirty="0" smtClean="0">
                <a:ln w="0"/>
                <a:solidFill>
                  <a:srgbClr val="FF0000"/>
                </a:solidFill>
                <a:effectLst>
                  <a:outerShdw blurRad="38100" dist="25400" dir="5400000" algn="ctr" rotWithShape="0">
                    <a:srgbClr val="6E747A">
                      <a:alpha val="43000"/>
                    </a:srgbClr>
                  </a:outerShdw>
                </a:effectLst>
              </a:rPr>
              <a:t>探测输入</a:t>
            </a:r>
            <a:endParaRPr lang="zh-CN" altLang="en-US" sz="4000" b="0"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6021962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各种连接策略比较</a:t>
            </a:r>
          </a:p>
        </p:txBody>
      </p:sp>
      <p:sp>
        <p:nvSpPr>
          <p:cNvPr id="3" name="内容占位符 2"/>
          <p:cNvSpPr>
            <a:spLocks noGrp="1"/>
          </p:cNvSpPr>
          <p:nvPr>
            <p:ph idx="1"/>
          </p:nvPr>
        </p:nvSpPr>
        <p:spPr/>
        <p:txBody>
          <a:bodyPr/>
          <a:lstStyle/>
          <a:p>
            <a:pPr>
              <a:lnSpc>
                <a:spcPct val="95000"/>
              </a:lnSpc>
            </a:pPr>
            <a:r>
              <a:rPr lang="zh-CN" altLang="en-US" sz="2800" dirty="0">
                <a:latin typeface="隶书" pitchFamily="49" charset="-122"/>
              </a:rPr>
              <a:t>如果一个连接输入很小（比如不到 </a:t>
            </a:r>
            <a:r>
              <a:rPr lang="en-US" altLang="zh-CN" sz="2800" dirty="0">
                <a:latin typeface="隶书" pitchFamily="49" charset="-122"/>
              </a:rPr>
              <a:t>10 </a:t>
            </a:r>
            <a:r>
              <a:rPr lang="zh-CN" altLang="en-US" sz="2800" dirty="0">
                <a:latin typeface="隶书" pitchFamily="49" charset="-122"/>
              </a:rPr>
              <a:t>行），而另一个连接输入很大而且已在其连接列上创建索引，则索引嵌套循环是最快的连接操作</a:t>
            </a:r>
          </a:p>
          <a:p>
            <a:pPr>
              <a:lnSpc>
                <a:spcPct val="95000"/>
              </a:lnSpc>
            </a:pPr>
            <a:r>
              <a:rPr lang="zh-CN" altLang="en-US" sz="2800" dirty="0">
                <a:latin typeface="隶书" pitchFamily="49" charset="-122"/>
              </a:rPr>
              <a:t>如果两个连接输入很大，并已在二者连接列上排序（连接列上有索引），则合并连接是最快的连接操作</a:t>
            </a:r>
          </a:p>
          <a:p>
            <a:pPr>
              <a:lnSpc>
                <a:spcPct val="95000"/>
              </a:lnSpc>
            </a:pPr>
            <a:r>
              <a:rPr lang="zh-CN" altLang="en-US" sz="2800" dirty="0">
                <a:latin typeface="隶书" pitchFamily="49" charset="-122"/>
              </a:rPr>
              <a:t>哈希连接可以处理很大的、未排序的非索引输入</a:t>
            </a:r>
          </a:p>
          <a:p>
            <a:pPr>
              <a:lnSpc>
                <a:spcPct val="95000"/>
              </a:lnSpc>
            </a:pPr>
            <a:r>
              <a:rPr lang="zh-CN" altLang="en-US" sz="2800" dirty="0">
                <a:latin typeface="隶书" pitchFamily="49" charset="-122"/>
              </a:rPr>
              <a:t>如果两个连接输入都很大，而且这两个输入的大小差不多，则预先排序的合并连接提供的性能与哈希连接相似。然而，如果两个输入的大小相差很大，则哈希连接操作通常快得多</a:t>
            </a:r>
          </a:p>
          <a:p>
            <a:pPr>
              <a:lnSpc>
                <a:spcPct val="95000"/>
              </a:lnSpc>
            </a:pPr>
            <a:r>
              <a:rPr lang="zh-CN" altLang="en-US" sz="2800" dirty="0">
                <a:latin typeface="隶书" pitchFamily="49" charset="-122"/>
              </a:rPr>
              <a:t>合并连接和哈希连接只能用于等值连接，对于非等值连接，只能用嵌套循环</a:t>
            </a:r>
            <a:r>
              <a:rPr lang="zh-CN" altLang="en-US" sz="2800" dirty="0" smtClean="0">
                <a:latin typeface="隶书" pitchFamily="49" charset="-122"/>
              </a:rPr>
              <a:t>连接</a:t>
            </a:r>
            <a:endParaRPr lang="zh-CN" altLang="en-US" sz="2800" dirty="0"/>
          </a:p>
        </p:txBody>
      </p:sp>
    </p:spTree>
    <p:extLst>
      <p:ext uri="{BB962C8B-B14F-4D97-AF65-F5344CB8AC3E}">
        <p14:creationId xmlns:p14="http://schemas.microsoft.com/office/powerpoint/2010/main" val="183320376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多表连接</a:t>
            </a:r>
          </a:p>
        </p:txBody>
      </p:sp>
      <p:sp>
        <p:nvSpPr>
          <p:cNvPr id="3" name="内容占位符 2"/>
          <p:cNvSpPr>
            <a:spLocks noGrp="1"/>
          </p:cNvSpPr>
          <p:nvPr>
            <p:ph idx="1"/>
          </p:nvPr>
        </p:nvSpPr>
        <p:spPr/>
        <p:txBody>
          <a:bodyPr/>
          <a:lstStyle/>
          <a:p>
            <a:r>
              <a:rPr lang="en-US" altLang="zh-CN" dirty="0">
                <a:latin typeface="隶书" pitchFamily="49" charset="-122"/>
              </a:rPr>
              <a:t>N</a:t>
            </a:r>
            <a:r>
              <a:rPr lang="zh-CN" altLang="en-US" dirty="0">
                <a:latin typeface="隶书" pitchFamily="49" charset="-122"/>
              </a:rPr>
              <a:t>个表可能的连接种类有</a:t>
            </a:r>
            <a:r>
              <a:rPr lang="en-US" altLang="zh-CN" dirty="0">
                <a:latin typeface="隶书" pitchFamily="49" charset="-122"/>
              </a:rPr>
              <a:t>N!</a:t>
            </a:r>
            <a:r>
              <a:rPr lang="zh-CN" altLang="en-US" dirty="0">
                <a:latin typeface="隶书" pitchFamily="49" charset="-122"/>
              </a:rPr>
              <a:t>个</a:t>
            </a:r>
          </a:p>
          <a:p>
            <a:r>
              <a:rPr lang="zh-CN" altLang="en-US" dirty="0" smtClean="0">
                <a:latin typeface="隶书" pitchFamily="49" charset="-122"/>
              </a:rPr>
              <a:t>对</a:t>
            </a:r>
            <a:r>
              <a:rPr lang="zh-CN" altLang="en-US" dirty="0">
                <a:latin typeface="隶书" pitchFamily="49" charset="-122"/>
              </a:rPr>
              <a:t>少于或等于</a:t>
            </a:r>
            <a:r>
              <a:rPr lang="en-US" altLang="zh-CN" dirty="0">
                <a:latin typeface="隶书" pitchFamily="49" charset="-122"/>
              </a:rPr>
              <a:t>4</a:t>
            </a:r>
            <a:r>
              <a:rPr lang="zh-CN" altLang="en-US" dirty="0">
                <a:latin typeface="隶书" pitchFamily="49" charset="-122"/>
              </a:rPr>
              <a:t>个的表连接采用验证全部组合的方法，对于超过</a:t>
            </a:r>
            <a:r>
              <a:rPr lang="en-US" altLang="zh-CN" dirty="0">
                <a:latin typeface="隶书" pitchFamily="49" charset="-122"/>
              </a:rPr>
              <a:t>4</a:t>
            </a:r>
            <a:r>
              <a:rPr lang="zh-CN" altLang="en-US" dirty="0">
                <a:latin typeface="隶书" pitchFamily="49" charset="-122"/>
              </a:rPr>
              <a:t>个的表连接，以</a:t>
            </a:r>
            <a:r>
              <a:rPr lang="en-US" altLang="zh-CN" dirty="0">
                <a:latin typeface="隶书" pitchFamily="49" charset="-122"/>
              </a:rPr>
              <a:t>4</a:t>
            </a:r>
            <a:r>
              <a:rPr lang="zh-CN" altLang="en-US" dirty="0">
                <a:latin typeface="隶书" pitchFamily="49" charset="-122"/>
              </a:rPr>
              <a:t>个表为一组进行验证</a:t>
            </a:r>
          </a:p>
          <a:p>
            <a:r>
              <a:rPr lang="en-US" altLang="zh-CN" dirty="0">
                <a:latin typeface="华文新魏" pitchFamily="2" charset="-122"/>
              </a:rPr>
              <a:t>ABCDEF6</a:t>
            </a:r>
            <a:r>
              <a:rPr lang="zh-CN" altLang="en-US" dirty="0">
                <a:latin typeface="华文新魏" pitchFamily="2" charset="-122"/>
              </a:rPr>
              <a:t>个表，先求出其任意</a:t>
            </a:r>
            <a:r>
              <a:rPr lang="en-US" altLang="zh-CN" dirty="0">
                <a:latin typeface="华文新魏" pitchFamily="2" charset="-122"/>
              </a:rPr>
              <a:t>4</a:t>
            </a:r>
            <a:r>
              <a:rPr lang="zh-CN" altLang="en-US" dirty="0">
                <a:latin typeface="华文新魏" pitchFamily="2" charset="-122"/>
              </a:rPr>
              <a:t>个表组合中代价最小的，不妨设为</a:t>
            </a:r>
            <a:r>
              <a:rPr lang="en-US" altLang="zh-CN" dirty="0">
                <a:latin typeface="华文新魏" pitchFamily="2" charset="-122"/>
              </a:rPr>
              <a:t>BCDF</a:t>
            </a:r>
            <a:r>
              <a:rPr lang="zh-CN" altLang="en-US" dirty="0">
                <a:latin typeface="华文新魏" pitchFamily="2" charset="-122"/>
              </a:rPr>
              <a:t>，则表</a:t>
            </a:r>
            <a:r>
              <a:rPr lang="en-US" altLang="zh-CN" dirty="0">
                <a:latin typeface="华文新魏" pitchFamily="2" charset="-122"/>
              </a:rPr>
              <a:t>B</a:t>
            </a:r>
            <a:r>
              <a:rPr lang="zh-CN" altLang="en-US" dirty="0">
                <a:latin typeface="华文新魏" pitchFamily="2" charset="-122"/>
              </a:rPr>
              <a:t>作为最外层表，剩余</a:t>
            </a:r>
            <a:r>
              <a:rPr lang="en-US" altLang="zh-CN" dirty="0">
                <a:latin typeface="华文新魏" pitchFamily="2" charset="-122"/>
              </a:rPr>
              <a:t>5</a:t>
            </a:r>
            <a:r>
              <a:rPr lang="zh-CN" altLang="en-US" dirty="0">
                <a:latin typeface="华文新魏" pitchFamily="2" charset="-122"/>
              </a:rPr>
              <a:t>个表</a:t>
            </a:r>
            <a:r>
              <a:rPr lang="en-US" altLang="zh-CN" dirty="0">
                <a:latin typeface="华文新魏" pitchFamily="2" charset="-122"/>
              </a:rPr>
              <a:t>ACDEF</a:t>
            </a:r>
            <a:r>
              <a:rPr lang="zh-CN" altLang="en-US" dirty="0">
                <a:latin typeface="华文新魏" pitchFamily="2" charset="-122"/>
              </a:rPr>
              <a:t>，再求出其任意</a:t>
            </a:r>
            <a:r>
              <a:rPr lang="en-US" altLang="zh-CN" dirty="0">
                <a:latin typeface="华文新魏" pitchFamily="2" charset="-122"/>
              </a:rPr>
              <a:t>4</a:t>
            </a:r>
            <a:r>
              <a:rPr lang="zh-CN" altLang="en-US" dirty="0">
                <a:latin typeface="华文新魏" pitchFamily="2" charset="-122"/>
              </a:rPr>
              <a:t>个表组合中代价最小的，不妨设为</a:t>
            </a:r>
            <a:r>
              <a:rPr lang="en-US" altLang="zh-CN" dirty="0">
                <a:latin typeface="华文新魏" pitchFamily="2" charset="-122"/>
              </a:rPr>
              <a:t>CDEF</a:t>
            </a:r>
            <a:r>
              <a:rPr lang="zh-CN" altLang="en-US" dirty="0">
                <a:latin typeface="华文新魏" pitchFamily="2" charset="-122"/>
              </a:rPr>
              <a:t>，则表</a:t>
            </a:r>
            <a:r>
              <a:rPr lang="en-US" altLang="zh-CN" dirty="0">
                <a:latin typeface="华文新魏" pitchFamily="2" charset="-122"/>
              </a:rPr>
              <a:t>C</a:t>
            </a:r>
            <a:r>
              <a:rPr lang="zh-CN" altLang="en-US" dirty="0">
                <a:latin typeface="华文新魏" pitchFamily="2" charset="-122"/>
              </a:rPr>
              <a:t>作为次外层表，最后按通常方法确定剩余表的最佳连接顺序，假设为</a:t>
            </a:r>
            <a:r>
              <a:rPr lang="en-US" altLang="zh-CN" dirty="0">
                <a:latin typeface="华文新魏" pitchFamily="2" charset="-122"/>
              </a:rPr>
              <a:t>DEFA</a:t>
            </a:r>
            <a:r>
              <a:rPr lang="zh-CN" altLang="en-US" dirty="0">
                <a:latin typeface="华文新魏" pitchFamily="2" charset="-122"/>
              </a:rPr>
              <a:t>，则最后表连接顺序为</a:t>
            </a:r>
            <a:r>
              <a:rPr lang="en-US" altLang="zh-CN" dirty="0">
                <a:latin typeface="华文新魏" pitchFamily="2" charset="-122"/>
              </a:rPr>
              <a:t>BCDEFA</a:t>
            </a:r>
          </a:p>
          <a:p>
            <a:endParaRPr lang="zh-CN" altLang="en-US" dirty="0"/>
          </a:p>
        </p:txBody>
      </p:sp>
    </p:spTree>
    <p:extLst>
      <p:ext uri="{BB962C8B-B14F-4D97-AF65-F5344CB8AC3E}">
        <p14:creationId xmlns:p14="http://schemas.microsoft.com/office/powerpoint/2010/main" val="96866685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集合运算</a:t>
            </a:r>
          </a:p>
        </p:txBody>
      </p:sp>
      <p:sp>
        <p:nvSpPr>
          <p:cNvPr id="3" name="内容占位符 2"/>
          <p:cNvSpPr>
            <a:spLocks noGrp="1"/>
          </p:cNvSpPr>
          <p:nvPr>
            <p:ph idx="1"/>
          </p:nvPr>
        </p:nvSpPr>
        <p:spPr/>
        <p:txBody>
          <a:bodyPr/>
          <a:lstStyle/>
          <a:p>
            <a:pPr>
              <a:lnSpc>
                <a:spcPct val="95000"/>
              </a:lnSpc>
            </a:pPr>
            <a:r>
              <a:rPr lang="zh-CN" altLang="en-US" sz="2800" dirty="0"/>
              <a:t>用相同的散列函数对两个关系进行划分，由此得到各个划分，对关系</a:t>
            </a:r>
            <a:r>
              <a:rPr lang="en-US" altLang="zh-CN" sz="2800" dirty="0"/>
              <a:t>r</a:t>
            </a:r>
            <a:r>
              <a:rPr lang="zh-CN" altLang="en-US" sz="2800" dirty="0"/>
              <a:t>的一个划分建立内存中的</a:t>
            </a:r>
            <a:r>
              <a:rPr lang="en-US" altLang="zh-CN" sz="2800" dirty="0"/>
              <a:t>hash</a:t>
            </a:r>
            <a:r>
              <a:rPr lang="zh-CN" altLang="en-US" sz="2800" dirty="0"/>
              <a:t>索引，然后针对每一个划分进行以下的步骤：</a:t>
            </a:r>
          </a:p>
          <a:p>
            <a:pPr>
              <a:lnSpc>
                <a:spcPct val="95000"/>
              </a:lnSpc>
            </a:pPr>
            <a:r>
              <a:rPr lang="zh-CN" altLang="en-US" sz="2800" dirty="0"/>
              <a:t>并</a:t>
            </a:r>
          </a:p>
          <a:p>
            <a:pPr lvl="1">
              <a:lnSpc>
                <a:spcPct val="95000"/>
              </a:lnSpc>
            </a:pPr>
            <a:r>
              <a:rPr lang="zh-CN" altLang="en-US" sz="2400" dirty="0"/>
              <a:t>把</a:t>
            </a:r>
            <a:r>
              <a:rPr lang="en-US" altLang="zh-CN" sz="2400" dirty="0"/>
              <a:t>S</a:t>
            </a:r>
            <a:r>
              <a:rPr lang="zh-CN" altLang="en-US" sz="2400" dirty="0"/>
              <a:t>中相应划分中的元组加入以上的</a:t>
            </a:r>
            <a:r>
              <a:rPr lang="en-US" altLang="zh-CN" sz="2400" dirty="0"/>
              <a:t>hash</a:t>
            </a:r>
            <a:r>
              <a:rPr lang="zh-CN" altLang="en-US" sz="2400" dirty="0"/>
              <a:t>索引中，条件是元组不在</a:t>
            </a:r>
            <a:r>
              <a:rPr lang="en-US" altLang="zh-CN" sz="2400" dirty="0"/>
              <a:t>hash</a:t>
            </a:r>
            <a:r>
              <a:rPr lang="zh-CN" altLang="en-US" sz="2400" dirty="0"/>
              <a:t>索引中。把</a:t>
            </a:r>
            <a:r>
              <a:rPr lang="en-US" altLang="zh-CN" sz="2400" dirty="0"/>
              <a:t>hash</a:t>
            </a:r>
            <a:r>
              <a:rPr lang="zh-CN" altLang="en-US" sz="2400" dirty="0"/>
              <a:t>索引中的元组加入到结果中</a:t>
            </a:r>
          </a:p>
          <a:p>
            <a:pPr>
              <a:lnSpc>
                <a:spcPct val="95000"/>
              </a:lnSpc>
            </a:pPr>
            <a:r>
              <a:rPr lang="zh-CN" altLang="en-US" sz="2800" dirty="0"/>
              <a:t>交</a:t>
            </a:r>
          </a:p>
          <a:p>
            <a:pPr lvl="1">
              <a:lnSpc>
                <a:spcPct val="95000"/>
              </a:lnSpc>
            </a:pPr>
            <a:r>
              <a:rPr lang="zh-CN" altLang="en-US" sz="2400" dirty="0"/>
              <a:t>对</a:t>
            </a:r>
            <a:r>
              <a:rPr lang="en-US" altLang="zh-CN" sz="2400" dirty="0"/>
              <a:t>S</a:t>
            </a:r>
            <a:r>
              <a:rPr lang="zh-CN" altLang="en-US" sz="2400" dirty="0"/>
              <a:t>中相应划分中的每一个元组，检索</a:t>
            </a:r>
            <a:r>
              <a:rPr lang="en-US" altLang="zh-CN" sz="2400" dirty="0"/>
              <a:t>hash</a:t>
            </a:r>
            <a:r>
              <a:rPr lang="zh-CN" altLang="en-US" sz="2400" dirty="0"/>
              <a:t>索引，若它出现在其中，就将该元组写入结果</a:t>
            </a:r>
          </a:p>
          <a:p>
            <a:pPr>
              <a:lnSpc>
                <a:spcPct val="95000"/>
              </a:lnSpc>
            </a:pPr>
            <a:r>
              <a:rPr lang="zh-CN" altLang="en-US" sz="2800" dirty="0"/>
              <a:t>差</a:t>
            </a:r>
          </a:p>
          <a:p>
            <a:pPr lvl="1">
              <a:lnSpc>
                <a:spcPct val="95000"/>
              </a:lnSpc>
            </a:pPr>
            <a:r>
              <a:rPr lang="zh-CN" altLang="en-US" sz="2400" dirty="0"/>
              <a:t>对关系</a:t>
            </a:r>
            <a:r>
              <a:rPr lang="en-US" altLang="zh-CN" sz="2400" dirty="0"/>
              <a:t>s</a:t>
            </a:r>
            <a:r>
              <a:rPr lang="zh-CN" altLang="en-US" sz="2400" dirty="0"/>
              <a:t>相应划分中的每一个元组，检索</a:t>
            </a:r>
            <a:r>
              <a:rPr lang="en-US" altLang="zh-CN" sz="2400" dirty="0"/>
              <a:t>hash</a:t>
            </a:r>
            <a:r>
              <a:rPr lang="zh-CN" altLang="en-US" sz="2400" dirty="0"/>
              <a:t>索引，若它出现在其中，就将它从</a:t>
            </a:r>
            <a:r>
              <a:rPr lang="en-US" altLang="zh-CN" sz="2400" dirty="0"/>
              <a:t>hash</a:t>
            </a:r>
            <a:r>
              <a:rPr lang="zh-CN" altLang="en-US" sz="2400" dirty="0"/>
              <a:t>索引中删除。将</a:t>
            </a:r>
            <a:r>
              <a:rPr lang="en-US" altLang="zh-CN" sz="2400" dirty="0"/>
              <a:t>hash</a:t>
            </a:r>
            <a:r>
              <a:rPr lang="zh-CN" altLang="en-US" sz="2400" dirty="0"/>
              <a:t>索引中剩余的元组加入结果</a:t>
            </a:r>
            <a:r>
              <a:rPr lang="zh-CN" altLang="en-US" sz="2400" dirty="0" smtClean="0"/>
              <a:t>中</a:t>
            </a:r>
            <a:endParaRPr lang="zh-CN" altLang="en-US" dirty="0"/>
          </a:p>
        </p:txBody>
      </p:sp>
    </p:spTree>
    <p:extLst>
      <p:ext uri="{BB962C8B-B14F-4D97-AF65-F5344CB8AC3E}">
        <p14:creationId xmlns:p14="http://schemas.microsoft.com/office/powerpoint/2010/main" val="84435904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去重</a:t>
            </a:r>
          </a:p>
        </p:txBody>
      </p:sp>
      <p:sp>
        <p:nvSpPr>
          <p:cNvPr id="3" name="内容占位符 2"/>
          <p:cNvSpPr>
            <a:spLocks noGrp="1"/>
          </p:cNvSpPr>
          <p:nvPr>
            <p:ph idx="1"/>
          </p:nvPr>
        </p:nvSpPr>
        <p:spPr/>
        <p:txBody>
          <a:bodyPr/>
          <a:lstStyle/>
          <a:p>
            <a:r>
              <a:rPr lang="zh-CN" altLang="en-US" dirty="0"/>
              <a:t>用排序的方法           </a:t>
            </a:r>
          </a:p>
          <a:p>
            <a:pPr lvl="1"/>
            <a:r>
              <a:rPr lang="zh-CN" altLang="en-US" dirty="0"/>
              <a:t>创建归并段文件时可以发现重复元组，并在将归并段文件写回磁盘之前去除重复元组，从而减少块传输次数</a:t>
            </a:r>
          </a:p>
          <a:p>
            <a:pPr lvl="1"/>
            <a:r>
              <a:rPr lang="zh-CN" altLang="en-US" dirty="0"/>
              <a:t>归并时再去除剩余的重复元组</a:t>
            </a:r>
          </a:p>
          <a:p>
            <a:r>
              <a:rPr lang="zh-CN" altLang="en-US" dirty="0"/>
              <a:t>用散列的方法</a:t>
            </a:r>
          </a:p>
          <a:p>
            <a:pPr lvl="1"/>
            <a:r>
              <a:rPr lang="zh-CN" altLang="en-US" dirty="0"/>
              <a:t>基于整个元组上的一个散列函数对关系进行划分。</a:t>
            </a:r>
          </a:p>
          <a:p>
            <a:pPr lvl="1"/>
            <a:r>
              <a:rPr lang="zh-CN" altLang="en-US" dirty="0"/>
              <a:t>每个分划被读入内存，建立内存中的散列索引</a:t>
            </a:r>
            <a:endParaRPr lang="en-US" altLang="zh-CN" dirty="0"/>
          </a:p>
          <a:p>
            <a:pPr lvl="1"/>
            <a:r>
              <a:rPr lang="zh-CN" altLang="en-US" dirty="0"/>
              <a:t>建立散列索引时，只有不在索引中的元组才被插入。否则，元组就被抛弃。分划中的所有元组处理完后，散列索引中的元组被写到结果中</a:t>
            </a:r>
            <a:endParaRPr lang="zh-CN" altLang="en-US" dirty="0"/>
          </a:p>
        </p:txBody>
      </p:sp>
    </p:spTree>
    <p:extLst>
      <p:ext uri="{BB962C8B-B14F-4D97-AF65-F5344CB8AC3E}">
        <p14:creationId xmlns:p14="http://schemas.microsoft.com/office/powerpoint/2010/main" val="59529748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查询执行方式</a:t>
            </a:r>
          </a:p>
        </p:txBody>
      </p:sp>
      <p:sp>
        <p:nvSpPr>
          <p:cNvPr id="3" name="内容占位符 2"/>
          <p:cNvSpPr>
            <a:spLocks noGrp="1"/>
          </p:cNvSpPr>
          <p:nvPr>
            <p:ph idx="1"/>
          </p:nvPr>
        </p:nvSpPr>
        <p:spPr/>
        <p:txBody>
          <a:bodyPr/>
          <a:lstStyle/>
          <a:p>
            <a:pPr>
              <a:lnSpc>
                <a:spcPct val="120000"/>
              </a:lnSpc>
              <a:spcBef>
                <a:spcPct val="50000"/>
              </a:spcBef>
            </a:pPr>
            <a:r>
              <a:rPr lang="zh-CN" altLang="en-US" dirty="0"/>
              <a:t>物化执行</a:t>
            </a:r>
            <a:r>
              <a:rPr lang="en-US" altLang="zh-CN" dirty="0"/>
              <a:t>(Materialization)</a:t>
            </a:r>
          </a:p>
          <a:p>
            <a:pPr lvl="1">
              <a:lnSpc>
                <a:spcPct val="120000"/>
              </a:lnSpc>
              <a:spcBef>
                <a:spcPct val="50000"/>
              </a:spcBef>
            </a:pPr>
            <a:r>
              <a:rPr lang="zh-CN" altLang="en-US" dirty="0"/>
              <a:t>生成输入为关系或已计算结果的表达式的结果，</a:t>
            </a:r>
            <a:r>
              <a:rPr lang="en-US" altLang="zh-CN" dirty="0"/>
              <a:t> </a:t>
            </a:r>
            <a:r>
              <a:rPr lang="zh-CN" altLang="en-US" dirty="0"/>
              <a:t>在磁盘上物化</a:t>
            </a:r>
            <a:r>
              <a:rPr lang="en-US" altLang="zh-CN" dirty="0"/>
              <a:t>(</a:t>
            </a:r>
            <a:r>
              <a:rPr lang="zh-CN" altLang="en-US" dirty="0"/>
              <a:t>存储</a:t>
            </a:r>
            <a:r>
              <a:rPr lang="en-US" altLang="zh-CN" dirty="0"/>
              <a:t>)</a:t>
            </a:r>
          </a:p>
          <a:p>
            <a:pPr lvl="1">
              <a:lnSpc>
                <a:spcPct val="120000"/>
              </a:lnSpc>
              <a:spcBef>
                <a:spcPct val="50000"/>
              </a:spcBef>
            </a:pPr>
            <a:r>
              <a:rPr lang="zh-CN" altLang="en-US" dirty="0"/>
              <a:t>从最底层开始每次计算一个运算，将中间结果物化成临时关系，再进行下一层运算</a:t>
            </a:r>
            <a:endParaRPr lang="en-US" altLang="zh-CN" dirty="0"/>
          </a:p>
          <a:p>
            <a:pPr lvl="1">
              <a:lnSpc>
                <a:spcPct val="120000"/>
              </a:lnSpc>
              <a:spcBef>
                <a:spcPct val="50000"/>
              </a:spcBef>
            </a:pPr>
            <a:r>
              <a:rPr lang="zh-CN" altLang="en-US" dirty="0"/>
              <a:t>物化执行总是可用的</a:t>
            </a:r>
          </a:p>
          <a:p>
            <a:pPr lvl="1">
              <a:lnSpc>
                <a:spcPct val="120000"/>
              </a:lnSpc>
              <a:spcBef>
                <a:spcPct val="50000"/>
              </a:spcBef>
            </a:pPr>
            <a:r>
              <a:rPr lang="zh-CN" altLang="en-US" dirty="0"/>
              <a:t>将结果写到磁盘并读回来可能代价很高</a:t>
            </a:r>
            <a:endParaRPr lang="zh-CN" altLang="en-US" sz="3200" dirty="0"/>
          </a:p>
          <a:p>
            <a:endParaRPr lang="zh-CN" altLang="en-US" dirty="0"/>
          </a:p>
        </p:txBody>
      </p:sp>
    </p:spTree>
    <p:extLst>
      <p:ext uri="{BB962C8B-B14F-4D97-AF65-F5344CB8AC3E}">
        <p14:creationId xmlns:p14="http://schemas.microsoft.com/office/powerpoint/2010/main" val="205397614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如何执行该查询？</a:t>
            </a:r>
            <a:endParaRPr lang="zh-CN" altLang="en-US" dirty="0"/>
          </a:p>
        </p:txBody>
      </p:sp>
      <p:sp>
        <p:nvSpPr>
          <p:cNvPr id="4" name="Rectangle 3"/>
          <p:cNvSpPr txBox="1">
            <a:spLocks noChangeArrowheads="1"/>
          </p:cNvSpPr>
          <p:nvPr/>
        </p:nvSpPr>
        <p:spPr bwMode="auto">
          <a:xfrm>
            <a:off x="2915816" y="1052736"/>
            <a:ext cx="2232248" cy="1728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90000"/>
              </a:lnSpc>
              <a:spcBef>
                <a:spcPct val="20000"/>
              </a:spcBef>
              <a:spcAft>
                <a:spcPct val="0"/>
              </a:spcAft>
              <a:buClr>
                <a:schemeClr val="folHlink"/>
              </a:buClr>
              <a:buSzPct val="60000"/>
              <a:buFontTx/>
              <a:buChar char="-"/>
              <a:tabLst/>
              <a:defRPr/>
            </a:pPr>
            <a:r>
              <a:rPr kumimoji="1" lang="zh-CN" altLang="en-US"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笛卡尔积</a:t>
            </a:r>
            <a:endPar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endParaRPr>
          </a:p>
          <a:p>
            <a:pPr marL="342900" marR="0" lvl="0" indent="-342900" algn="just" defTabSz="914400" rtl="0" eaLnBrk="1" fontAlgn="base" latinLnBrk="0" hangingPunct="1">
              <a:lnSpc>
                <a:spcPct val="90000"/>
              </a:lnSpc>
              <a:spcBef>
                <a:spcPct val="20000"/>
              </a:spcBef>
              <a:spcAft>
                <a:spcPct val="0"/>
              </a:spcAft>
              <a:buClr>
                <a:schemeClr val="folHlink"/>
              </a:buClr>
              <a:buSzPct val="60000"/>
              <a:buFontTx/>
              <a:buChar char="-"/>
              <a:tabLst/>
              <a:defRPr/>
            </a:pP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a:t>
            </a:r>
            <a:r>
              <a:rPr kumimoji="1" lang="zh-CN" altLang="en-US"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选择</a:t>
            </a:r>
            <a:endPar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endParaRPr>
          </a:p>
          <a:p>
            <a:pPr marL="342900" marR="0" lvl="0" indent="-342900" algn="just" defTabSz="914400" rtl="0" eaLnBrk="1" fontAlgn="base" latinLnBrk="0" hangingPunct="1">
              <a:lnSpc>
                <a:spcPct val="90000"/>
              </a:lnSpc>
              <a:spcBef>
                <a:spcPct val="20000"/>
              </a:spcBef>
              <a:spcAft>
                <a:spcPct val="0"/>
              </a:spcAft>
              <a:buClr>
                <a:schemeClr val="folHlink"/>
              </a:buClr>
              <a:buSzPct val="60000"/>
              <a:buFontTx/>
              <a:buChar char="-"/>
              <a:tabLst/>
              <a:defRPr/>
            </a:pP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 </a:t>
            </a:r>
            <a:r>
              <a:rPr kumimoji="1" lang="zh-CN" altLang="en-US"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投影</a:t>
            </a:r>
            <a:endPar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endParaRPr>
          </a:p>
        </p:txBody>
      </p:sp>
      <p:sp>
        <p:nvSpPr>
          <p:cNvPr id="5" name="AutoShape 4"/>
          <p:cNvSpPr>
            <a:spLocks noChangeArrowheads="1"/>
          </p:cNvSpPr>
          <p:nvPr/>
        </p:nvSpPr>
        <p:spPr bwMode="auto">
          <a:xfrm>
            <a:off x="395536" y="1362472"/>
            <a:ext cx="2514600" cy="914400"/>
          </a:xfrm>
          <a:prstGeom prst="homePlate">
            <a:avLst>
              <a:gd name="adj" fmla="val 68750"/>
            </a:avLst>
          </a:prstGeom>
          <a:solidFill>
            <a:schemeClr val="bg1"/>
          </a:solidFill>
          <a:ln w="9525">
            <a:solidFill>
              <a:schemeClr val="tx1"/>
            </a:solidFill>
            <a:miter lim="800000"/>
            <a:headEnd/>
            <a:tailEnd/>
          </a:ln>
        </p:spPr>
        <p:txBody>
          <a:bodyPr wrap="none" anchor="ctr"/>
          <a:lstStyle/>
          <a:p>
            <a:pPr algn="ctr"/>
            <a:r>
              <a:rPr lang="zh-CN" altLang="en-US" sz="3600">
                <a:latin typeface="Tahoma" pitchFamily="34" charset="0"/>
                <a:ea typeface="宋体" charset="-122"/>
              </a:rPr>
              <a:t>方案一</a:t>
            </a:r>
          </a:p>
        </p:txBody>
      </p:sp>
      <p:sp>
        <p:nvSpPr>
          <p:cNvPr id="6" name="Rectangle 3"/>
          <p:cNvSpPr txBox="1">
            <a:spLocks noChangeArrowheads="1"/>
          </p:cNvSpPr>
          <p:nvPr/>
        </p:nvSpPr>
        <p:spPr bwMode="auto">
          <a:xfrm>
            <a:off x="802704" y="2852936"/>
            <a:ext cx="8305800" cy="36107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				</a:t>
            </a:r>
            <a:r>
              <a:rPr kumimoji="1" lang="en-US" altLang="zh-CN" sz="3200" b="0" i="0" u="none" strike="noStrike" kern="0" cap="none" spc="0" normalizeH="0" baseline="-25000" noProof="0" dirty="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B,D</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25000" noProof="0" dirty="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				</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25000" noProof="0" dirty="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				 </a:t>
            </a:r>
            <a:r>
              <a:rPr kumimoji="1" lang="en-US" altLang="zh-CN" sz="3600" b="0" i="0" u="none" strike="noStrike" kern="0" cap="none" spc="0" normalizeH="0" baseline="0" noProof="0" dirty="0" err="1" smtClean="0">
                <a:ln>
                  <a:noFill/>
                </a:ln>
                <a:solidFill>
                  <a:schemeClr val="folHlink"/>
                </a:solidFill>
                <a:effectLst>
                  <a:outerShdw blurRad="38100" dist="38100" dir="2700000" algn="tl">
                    <a:srgbClr val="C0C0C0"/>
                  </a:outerShdw>
                </a:effectLst>
                <a:uLnTx/>
                <a:uFillTx/>
                <a:latin typeface="Symbol" pitchFamily="18" charset="2"/>
                <a:ea typeface="+mn-ea"/>
                <a:cs typeface="+mn-cs"/>
                <a:sym typeface="Symbol" pitchFamily="18" charset="2"/>
              </a:rPr>
              <a:t>s</a:t>
            </a:r>
            <a:r>
              <a:rPr kumimoji="1" lang="en-US" altLang="zh-CN" sz="3200" b="0" i="0" u="none" strike="noStrike" kern="0" cap="none" spc="0" normalizeH="0" baseline="-25000" noProof="0" dirty="0" err="1"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R.A</a:t>
            </a:r>
            <a:r>
              <a:rPr kumimoji="1" lang="en-US" altLang="zh-CN" sz="3600" b="0" i="0" u="none" strike="noStrike" kern="0" cap="none" spc="0" normalizeH="0" baseline="-25000" noProof="0" dirty="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a:t>
            </a:r>
            <a:r>
              <a:rPr kumimoji="1" lang="en-US" altLang="zh-CN" sz="3600" b="0" i="0" u="none" strike="noStrike" kern="0" cap="none" spc="0" normalizeH="0" baseline="-25000" noProof="0" dirty="0" smtClean="0">
                <a:ln>
                  <a:noFill/>
                </a:ln>
                <a:solidFill>
                  <a:schemeClr val="folHlink"/>
                </a:solidFill>
                <a:effectLst>
                  <a:outerShdw blurRad="38100" dist="38100" dir="2700000" algn="tl">
                    <a:srgbClr val="C0C0C0"/>
                  </a:outerShdw>
                </a:effectLst>
                <a:uLnTx/>
                <a:uFillTx/>
                <a:latin typeface="Tahoma" pitchFamily="34" charset="0"/>
                <a:ea typeface="+mn-ea"/>
                <a:cs typeface="+mn-cs"/>
                <a:sym typeface="Symbol" pitchFamily="18" charset="2"/>
              </a:rPr>
              <a:t>“</a:t>
            </a:r>
            <a:r>
              <a:rPr kumimoji="1" lang="en-US" altLang="zh-CN" sz="3600" b="0" i="0" u="none" strike="noStrike" kern="0" cap="none" spc="0" normalizeH="0" baseline="-25000" noProof="0" dirty="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c</a:t>
            </a:r>
            <a:r>
              <a:rPr kumimoji="1" lang="en-US" altLang="zh-CN" sz="3600" b="0" i="0" u="none" strike="noStrike" kern="0" cap="none" spc="0" normalizeH="0" baseline="-25000" noProof="0" dirty="0" smtClean="0">
                <a:ln>
                  <a:noFill/>
                </a:ln>
                <a:solidFill>
                  <a:schemeClr val="folHlink"/>
                </a:solidFill>
                <a:effectLst>
                  <a:outerShdw blurRad="38100" dist="38100" dir="2700000" algn="tl">
                    <a:srgbClr val="C0C0C0"/>
                  </a:outerShdw>
                </a:effectLst>
                <a:uLnTx/>
                <a:uFillTx/>
                <a:latin typeface="Tahoma" pitchFamily="34" charset="0"/>
                <a:ea typeface="+mn-ea"/>
                <a:cs typeface="+mn-cs"/>
                <a:sym typeface="Symbol" pitchFamily="18" charset="2"/>
              </a:rPr>
              <a:t>”</a:t>
            </a:r>
            <a:r>
              <a:rPr kumimoji="1" lang="en-US" altLang="zh-CN" sz="3200" b="0" i="0" u="none" strike="noStrike" kern="0" cap="none" spc="0" normalizeH="0" baseline="-25000" noProof="0" dirty="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 S.E=2  R.C=S.C</a:t>
            </a:r>
            <a:endParaRPr kumimoji="1" lang="en-US" altLang="zh-CN" sz="3200" b="0" i="0" u="none" strike="noStrike" kern="0" cap="none" spc="0" normalizeH="0" baseline="-25000" noProof="0" dirty="0" smtClean="0">
              <a:ln>
                <a:noFill/>
              </a:ln>
              <a:solidFill>
                <a:schemeClr val="folHlink"/>
              </a:solidFill>
              <a:effectLst>
                <a:outerShdw blurRad="38100" dist="38100" dir="2700000" algn="tl">
                  <a:srgbClr val="C0C0C0"/>
                </a:outerShdw>
              </a:effectLst>
              <a:uLnTx/>
              <a:uFillTx/>
              <a:latin typeface="Symbol" pitchFamily="18" charset="2"/>
              <a:ea typeface="+mn-ea"/>
              <a:cs typeface="+mn-cs"/>
              <a:sym typeface="Symbol" pitchFamily="18" charset="2"/>
            </a:endParaRP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Symbol" pitchFamily="18" charset="2"/>
              <a:ea typeface="+mn-ea"/>
              <a:cs typeface="+mn-cs"/>
              <a:sym typeface="Symbol" pitchFamily="18" charset="2"/>
            </a:endParaRPr>
          </a:p>
          <a:p>
            <a:pPr marL="342900" marR="0" lvl="0" indent="-342900" algn="just"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Symbol" pitchFamily="18" charset="2"/>
                <a:ea typeface="+mn-ea"/>
                <a:cs typeface="+mn-cs"/>
                <a:sym typeface="Symbol" pitchFamily="18" charset="2"/>
              </a:rPr>
              <a:t>				 </a:t>
            </a: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X</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			R		S</a:t>
            </a: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1" lang="zh-CN" altLang="en-US" sz="32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endParaRPr>
          </a:p>
        </p:txBody>
      </p:sp>
      <p:grpSp>
        <p:nvGrpSpPr>
          <p:cNvPr id="12" name="组合 11"/>
          <p:cNvGrpSpPr/>
          <p:nvPr/>
        </p:nvGrpSpPr>
        <p:grpSpPr>
          <a:xfrm>
            <a:off x="3088704" y="3573016"/>
            <a:ext cx="1371600" cy="1842864"/>
            <a:chOff x="2819400" y="3209528"/>
            <a:chExt cx="1371600" cy="1842864"/>
          </a:xfrm>
        </p:grpSpPr>
        <p:sp>
          <p:nvSpPr>
            <p:cNvPr id="7" name="Line 4"/>
            <p:cNvSpPr>
              <a:spLocks noChangeShapeType="1"/>
            </p:cNvSpPr>
            <p:nvPr/>
          </p:nvSpPr>
          <p:spPr bwMode="auto">
            <a:xfrm>
              <a:off x="3581400" y="3209528"/>
              <a:ext cx="0" cy="381000"/>
            </a:xfrm>
            <a:prstGeom prst="line">
              <a:avLst/>
            </a:prstGeom>
            <a:noFill/>
            <a:ln w="9525">
              <a:solidFill>
                <a:schemeClr val="tx1"/>
              </a:solidFill>
              <a:round/>
              <a:headEnd/>
              <a:tailEnd/>
            </a:ln>
          </p:spPr>
          <p:txBody>
            <a:bodyPr wrap="none" anchor="ctr"/>
            <a:lstStyle/>
            <a:p>
              <a:endParaRPr lang="zh-CN" altLang="en-US"/>
            </a:p>
          </p:txBody>
        </p:sp>
        <p:sp>
          <p:nvSpPr>
            <p:cNvPr id="8" name="Line 5"/>
            <p:cNvSpPr>
              <a:spLocks noChangeShapeType="1"/>
            </p:cNvSpPr>
            <p:nvPr/>
          </p:nvSpPr>
          <p:spPr bwMode="auto">
            <a:xfrm>
              <a:off x="3581400" y="4200128"/>
              <a:ext cx="0" cy="381000"/>
            </a:xfrm>
            <a:prstGeom prst="line">
              <a:avLst/>
            </a:prstGeom>
            <a:noFill/>
            <a:ln w="9525">
              <a:solidFill>
                <a:schemeClr val="tx1"/>
              </a:solidFill>
              <a:round/>
              <a:headEnd/>
              <a:tailEnd/>
            </a:ln>
          </p:spPr>
          <p:txBody>
            <a:bodyPr wrap="none" anchor="ctr"/>
            <a:lstStyle/>
            <a:p>
              <a:endParaRPr lang="zh-CN" altLang="en-US"/>
            </a:p>
          </p:txBody>
        </p:sp>
        <p:sp>
          <p:nvSpPr>
            <p:cNvPr id="9" name="Line 6"/>
            <p:cNvSpPr>
              <a:spLocks noChangeShapeType="1"/>
            </p:cNvSpPr>
            <p:nvPr/>
          </p:nvSpPr>
          <p:spPr bwMode="auto">
            <a:xfrm flipH="1">
              <a:off x="2819400" y="4747592"/>
              <a:ext cx="457200" cy="304800"/>
            </a:xfrm>
            <a:prstGeom prst="line">
              <a:avLst/>
            </a:prstGeom>
            <a:noFill/>
            <a:ln w="9525">
              <a:solidFill>
                <a:schemeClr val="tx1"/>
              </a:solidFill>
              <a:round/>
              <a:headEnd/>
              <a:tailEnd/>
            </a:ln>
          </p:spPr>
          <p:txBody>
            <a:bodyPr wrap="none" anchor="ctr"/>
            <a:lstStyle/>
            <a:p>
              <a:endParaRPr lang="zh-CN" altLang="en-US"/>
            </a:p>
          </p:txBody>
        </p:sp>
        <p:sp>
          <p:nvSpPr>
            <p:cNvPr id="10" name="Line 7"/>
            <p:cNvSpPr>
              <a:spLocks noChangeShapeType="1"/>
            </p:cNvSpPr>
            <p:nvPr/>
          </p:nvSpPr>
          <p:spPr bwMode="auto">
            <a:xfrm>
              <a:off x="3810000" y="4747592"/>
              <a:ext cx="381000" cy="304800"/>
            </a:xfrm>
            <a:prstGeom prst="line">
              <a:avLst/>
            </a:prstGeom>
            <a:noFill/>
            <a:ln w="9525">
              <a:solidFill>
                <a:schemeClr val="tx1"/>
              </a:solidFill>
              <a:round/>
              <a:headEnd/>
              <a:tailEnd/>
            </a:ln>
          </p:spPr>
          <p:txBody>
            <a:bodyPr wrap="none" anchor="ctr"/>
            <a:lstStyle/>
            <a:p>
              <a:endParaRPr lang="zh-CN" altLang="en-US"/>
            </a:p>
          </p:txBody>
        </p:sp>
      </p:grpSp>
      <p:sp>
        <p:nvSpPr>
          <p:cNvPr id="11" name="Rectangle 8"/>
          <p:cNvSpPr>
            <a:spLocks noChangeArrowheads="1"/>
          </p:cNvSpPr>
          <p:nvPr/>
        </p:nvSpPr>
        <p:spPr bwMode="auto">
          <a:xfrm>
            <a:off x="1192088" y="5949280"/>
            <a:ext cx="7772400" cy="863352"/>
          </a:xfrm>
          <a:prstGeom prst="rect">
            <a:avLst/>
          </a:prstGeom>
          <a:noFill/>
          <a:ln w="9525">
            <a:noFill/>
            <a:miter lim="800000"/>
            <a:headEnd/>
            <a:tailEnd/>
          </a:ln>
        </p:spPr>
        <p:txBody>
          <a:bodyPr/>
          <a:lstStyle/>
          <a:p>
            <a:pPr marL="342900" indent="-342900" algn="just">
              <a:spcBef>
                <a:spcPct val="20000"/>
              </a:spcBef>
              <a:buClr>
                <a:schemeClr val="bg2"/>
              </a:buClr>
              <a:buSzPct val="75000"/>
              <a:buFont typeface="Wingdings" pitchFamily="2" charset="2"/>
              <a:buNone/>
            </a:pPr>
            <a:r>
              <a:rPr lang="en-US" altLang="zh-CN" sz="3200" dirty="0">
                <a:latin typeface="Arial" charset="0"/>
                <a:ea typeface="宋体" charset="-122"/>
                <a:sym typeface="Symbol" pitchFamily="18" charset="2"/>
              </a:rPr>
              <a:t> </a:t>
            </a:r>
            <a:r>
              <a:rPr lang="en-US" altLang="zh-CN" sz="3200" baseline="-25000" dirty="0">
                <a:latin typeface="Arial" charset="0"/>
                <a:ea typeface="宋体" charset="-122"/>
                <a:sym typeface="Symbol" pitchFamily="18" charset="2"/>
              </a:rPr>
              <a:t>B,D </a:t>
            </a:r>
            <a:r>
              <a:rPr lang="en-US" altLang="zh-CN" sz="3200" dirty="0">
                <a:latin typeface="Arial" charset="0"/>
                <a:ea typeface="宋体" charset="-122"/>
                <a:sym typeface="Symbol" pitchFamily="18" charset="2"/>
              </a:rPr>
              <a:t>[</a:t>
            </a:r>
            <a:r>
              <a:rPr lang="en-US" altLang="zh-CN" sz="3200" baseline="-25000" dirty="0">
                <a:latin typeface="Arial" charset="0"/>
                <a:ea typeface="宋体" charset="-122"/>
                <a:sym typeface="Symbol" pitchFamily="18" charset="2"/>
              </a:rPr>
              <a:t> </a:t>
            </a:r>
            <a:r>
              <a:rPr lang="en-US" altLang="zh-CN" sz="3600" dirty="0" err="1">
                <a:latin typeface="Symbol" pitchFamily="18" charset="2"/>
                <a:ea typeface="宋体" charset="-122"/>
                <a:sym typeface="Symbol" pitchFamily="18" charset="2"/>
              </a:rPr>
              <a:t>s</a:t>
            </a:r>
            <a:r>
              <a:rPr lang="en-US" altLang="zh-CN" sz="3200" baseline="-25000" dirty="0" err="1">
                <a:latin typeface="Arial" charset="0"/>
                <a:ea typeface="宋体" charset="-122"/>
                <a:sym typeface="Symbol" pitchFamily="18" charset="2"/>
              </a:rPr>
              <a:t>R.A</a:t>
            </a:r>
            <a:r>
              <a:rPr lang="en-US" altLang="zh-CN" sz="3200" baseline="-25000" dirty="0">
                <a:latin typeface="Arial" charset="0"/>
                <a:ea typeface="宋体" charset="-122"/>
                <a:sym typeface="Symbol" pitchFamily="18" charset="2"/>
              </a:rPr>
              <a:t>=</a:t>
            </a:r>
            <a:r>
              <a:rPr lang="en-US" altLang="zh-CN" sz="3200" baseline="-25000" dirty="0">
                <a:latin typeface="Tahoma" pitchFamily="34" charset="0"/>
                <a:ea typeface="宋体" charset="-122"/>
                <a:sym typeface="Symbol" pitchFamily="18" charset="2"/>
              </a:rPr>
              <a:t>“</a:t>
            </a:r>
            <a:r>
              <a:rPr lang="en-US" altLang="zh-CN" sz="3200" baseline="-25000" dirty="0">
                <a:latin typeface="Arial" charset="0"/>
                <a:ea typeface="宋体" charset="-122"/>
                <a:sym typeface="Symbol" pitchFamily="18" charset="2"/>
              </a:rPr>
              <a:t>c</a:t>
            </a:r>
            <a:r>
              <a:rPr lang="en-US" altLang="zh-CN" sz="3200" baseline="-25000" dirty="0">
                <a:latin typeface="Tahoma" pitchFamily="34" charset="0"/>
                <a:ea typeface="宋体" charset="-122"/>
                <a:sym typeface="Symbol" pitchFamily="18" charset="2"/>
              </a:rPr>
              <a:t>”</a:t>
            </a:r>
            <a:r>
              <a:rPr lang="en-US" altLang="zh-CN" sz="3200" baseline="-25000" dirty="0">
                <a:latin typeface="Arial" charset="0"/>
                <a:ea typeface="宋体" charset="-122"/>
                <a:sym typeface="Symbol" pitchFamily="18" charset="2"/>
              </a:rPr>
              <a:t> S.E=2  R.C = S.C</a:t>
            </a:r>
            <a:r>
              <a:rPr lang="en-US" altLang="zh-CN" sz="3200" dirty="0">
                <a:latin typeface="Arial" charset="0"/>
                <a:ea typeface="宋体" charset="-122"/>
                <a:sym typeface="Symbol" pitchFamily="18" charset="2"/>
              </a:rPr>
              <a:t> (RXS)]</a:t>
            </a:r>
            <a:endParaRPr lang="en-US" altLang="zh-CN" sz="3200" dirty="0">
              <a:latin typeface="Symbol" pitchFamily="18" charset="2"/>
              <a:ea typeface="宋体" charset="-122"/>
              <a:sym typeface="Symbol"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查询执行方式</a:t>
            </a:r>
          </a:p>
        </p:txBody>
      </p:sp>
      <p:sp>
        <p:nvSpPr>
          <p:cNvPr id="3" name="内容占位符 2"/>
          <p:cNvSpPr>
            <a:spLocks noGrp="1"/>
          </p:cNvSpPr>
          <p:nvPr>
            <p:ph idx="1"/>
          </p:nvPr>
        </p:nvSpPr>
        <p:spPr/>
        <p:txBody>
          <a:bodyPr/>
          <a:lstStyle/>
          <a:p>
            <a:pPr>
              <a:lnSpc>
                <a:spcPct val="105000"/>
              </a:lnSpc>
              <a:spcBef>
                <a:spcPct val="30000"/>
              </a:spcBef>
            </a:pPr>
            <a:r>
              <a:rPr lang="zh-CN" altLang="en-US" dirty="0"/>
              <a:t>流水线化</a:t>
            </a:r>
            <a:r>
              <a:rPr lang="en-US" altLang="zh-CN" dirty="0"/>
              <a:t>(Pipelining)</a:t>
            </a:r>
          </a:p>
          <a:p>
            <a:pPr lvl="1">
              <a:lnSpc>
                <a:spcPct val="105000"/>
              </a:lnSpc>
              <a:spcBef>
                <a:spcPct val="30000"/>
              </a:spcBef>
            </a:pPr>
            <a:r>
              <a:rPr lang="zh-CN" altLang="en-US" dirty="0"/>
              <a:t>当一个操作正在执行中，就将部分输出元组送到父运算</a:t>
            </a:r>
          </a:p>
          <a:p>
            <a:pPr lvl="1">
              <a:lnSpc>
                <a:spcPct val="105000"/>
              </a:lnSpc>
              <a:spcBef>
                <a:spcPct val="30000"/>
              </a:spcBef>
            </a:pPr>
            <a:r>
              <a:rPr lang="zh-CN" altLang="en-US" dirty="0"/>
              <a:t>流水线执行：同时计算多个运算，将一个运算的结果传到下一个运算</a:t>
            </a:r>
            <a:endParaRPr lang="en-US" altLang="zh-CN" dirty="0"/>
          </a:p>
          <a:p>
            <a:pPr lvl="1">
              <a:lnSpc>
                <a:spcPct val="105000"/>
              </a:lnSpc>
              <a:spcBef>
                <a:spcPct val="30000"/>
              </a:spcBef>
            </a:pPr>
            <a:r>
              <a:rPr lang="zh-CN" altLang="en-US" dirty="0"/>
              <a:t>比物化执行代价要低，不需要将临时关系存储到磁盘</a:t>
            </a:r>
            <a:endParaRPr lang="en-US" altLang="zh-CN" dirty="0"/>
          </a:p>
          <a:p>
            <a:pPr lvl="1">
              <a:lnSpc>
                <a:spcPct val="105000"/>
              </a:lnSpc>
              <a:spcBef>
                <a:spcPct val="30000"/>
              </a:spcBef>
            </a:pPr>
            <a:r>
              <a:rPr lang="zh-CN" altLang="en-US" dirty="0"/>
              <a:t>有时流水线不可用 </a:t>
            </a:r>
            <a:r>
              <a:rPr lang="en-US" altLang="zh-CN" dirty="0">
                <a:latin typeface="Arial"/>
              </a:rPr>
              <a:t>–</a:t>
            </a:r>
            <a:r>
              <a:rPr lang="en-US" altLang="zh-CN" dirty="0"/>
              <a:t> </a:t>
            </a:r>
            <a:r>
              <a:rPr lang="zh-CN" altLang="en-US" dirty="0"/>
              <a:t>如排序和散列连接</a:t>
            </a:r>
          </a:p>
          <a:p>
            <a:pPr lvl="1">
              <a:lnSpc>
                <a:spcPct val="105000"/>
              </a:lnSpc>
              <a:spcBef>
                <a:spcPct val="30000"/>
              </a:spcBef>
            </a:pPr>
            <a:r>
              <a:rPr lang="zh-CN" altLang="en-US" dirty="0"/>
              <a:t>为了使流水线有效，使用能在接受输入元组的同时生成输出元组的执行算法</a:t>
            </a:r>
            <a:r>
              <a:rPr lang="en-US" altLang="zh-CN" dirty="0"/>
              <a:t>.</a:t>
            </a:r>
            <a:endParaRPr lang="zh-CN" altLang="en-US" dirty="0"/>
          </a:p>
          <a:p>
            <a:endParaRPr lang="zh-CN" altLang="en-US" dirty="0"/>
          </a:p>
        </p:txBody>
      </p:sp>
    </p:spTree>
    <p:extLst>
      <p:ext uri="{BB962C8B-B14F-4D97-AF65-F5344CB8AC3E}">
        <p14:creationId xmlns:p14="http://schemas.microsoft.com/office/powerpoint/2010/main" val="241764837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迭代器</a:t>
            </a:r>
          </a:p>
        </p:txBody>
      </p:sp>
      <p:sp>
        <p:nvSpPr>
          <p:cNvPr id="4" name="Rectangle 36"/>
          <p:cNvSpPr>
            <a:spLocks noChangeArrowheads="1"/>
          </p:cNvSpPr>
          <p:nvPr/>
        </p:nvSpPr>
        <p:spPr bwMode="auto">
          <a:xfrm>
            <a:off x="3421732" y="795676"/>
            <a:ext cx="1731564" cy="2031325"/>
          </a:xfrm>
          <a:prstGeom prst="rect">
            <a:avLst/>
          </a:prstGeom>
          <a:noFill/>
          <a:ln w="9525">
            <a:noFill/>
            <a:miter lim="800000"/>
            <a:headEnd/>
            <a:tailEnd/>
          </a:ln>
          <a:effectLst/>
        </p:spPr>
        <p:txBody>
          <a:bodyPr wrap="none" anchor="ctr">
            <a:spAutoFit/>
          </a:bodyPr>
          <a:lstStyle/>
          <a:p>
            <a:pPr algn="l">
              <a:lnSpc>
                <a:spcPct val="150000"/>
              </a:lnSpc>
              <a:spcBef>
                <a:spcPct val="0"/>
              </a:spcBef>
              <a:buClrTx/>
              <a:buSzTx/>
              <a:buFontTx/>
              <a:buNone/>
            </a:pPr>
            <a:r>
              <a:rPr lang="en-US" altLang="zh-CN" sz="2800" dirty="0">
                <a:solidFill>
                  <a:schemeClr val="hlink"/>
                </a:solidFill>
                <a:latin typeface="Arial Unicode MS" pitchFamily="34" charset="-122"/>
                <a:ea typeface="Arial Unicode MS" pitchFamily="34" charset="-122"/>
                <a:cs typeface="Arial Unicode MS" pitchFamily="34" charset="-122"/>
              </a:rPr>
              <a:t>open()</a:t>
            </a:r>
            <a:endParaRPr lang="zh-CN" altLang="en-US" sz="2800" dirty="0">
              <a:solidFill>
                <a:schemeClr val="hlink"/>
              </a:solidFill>
              <a:latin typeface="Arial Unicode MS" pitchFamily="34" charset="-122"/>
              <a:ea typeface="Arial Unicode MS" pitchFamily="34" charset="-122"/>
              <a:cs typeface="Arial Unicode MS" pitchFamily="34" charset="-122"/>
            </a:endParaRPr>
          </a:p>
          <a:p>
            <a:pPr algn="l">
              <a:lnSpc>
                <a:spcPct val="150000"/>
              </a:lnSpc>
              <a:spcBef>
                <a:spcPct val="0"/>
              </a:spcBef>
              <a:buClrTx/>
              <a:buSzTx/>
              <a:buFontTx/>
              <a:buNone/>
            </a:pPr>
            <a:r>
              <a:rPr lang="en-US" altLang="zh-CN" sz="2800" dirty="0" err="1">
                <a:solidFill>
                  <a:schemeClr val="hlink"/>
                </a:solidFill>
                <a:latin typeface="Arial Unicode MS" pitchFamily="34" charset="-122"/>
                <a:ea typeface="Arial Unicode MS" pitchFamily="34" charset="-122"/>
                <a:cs typeface="Arial Unicode MS" pitchFamily="34" charset="-122"/>
              </a:rPr>
              <a:t>getnext</a:t>
            </a:r>
            <a:r>
              <a:rPr lang="en-US" altLang="zh-CN" sz="2800" dirty="0">
                <a:solidFill>
                  <a:schemeClr val="hlink"/>
                </a:solidFill>
                <a:latin typeface="Arial Unicode MS" pitchFamily="34" charset="-122"/>
                <a:ea typeface="Arial Unicode MS" pitchFamily="34" charset="-122"/>
                <a:cs typeface="Arial Unicode MS" pitchFamily="34" charset="-122"/>
              </a:rPr>
              <a:t>()</a:t>
            </a:r>
          </a:p>
          <a:p>
            <a:pPr algn="l">
              <a:lnSpc>
                <a:spcPct val="150000"/>
              </a:lnSpc>
              <a:spcBef>
                <a:spcPct val="0"/>
              </a:spcBef>
              <a:buClrTx/>
              <a:buSzTx/>
              <a:buFontTx/>
              <a:buNone/>
            </a:pPr>
            <a:r>
              <a:rPr lang="en-US" altLang="zh-CN" sz="2800" dirty="0">
                <a:solidFill>
                  <a:schemeClr val="hlink"/>
                </a:solidFill>
                <a:latin typeface="Arial Unicode MS" pitchFamily="34" charset="-122"/>
                <a:ea typeface="Arial Unicode MS" pitchFamily="34" charset="-122"/>
                <a:cs typeface="Arial Unicode MS" pitchFamily="34" charset="-122"/>
              </a:rPr>
              <a:t>close() </a:t>
            </a:r>
          </a:p>
        </p:txBody>
      </p:sp>
      <p:sp>
        <p:nvSpPr>
          <p:cNvPr id="5" name="Rectangle 5"/>
          <p:cNvSpPr>
            <a:spLocks noChangeArrowheads="1"/>
          </p:cNvSpPr>
          <p:nvPr/>
        </p:nvSpPr>
        <p:spPr bwMode="auto">
          <a:xfrm>
            <a:off x="2267744" y="3257698"/>
            <a:ext cx="5464175" cy="3195638"/>
          </a:xfrm>
          <a:prstGeom prst="rect">
            <a:avLst/>
          </a:prstGeom>
          <a:noFill/>
          <a:ln w="9525">
            <a:noFill/>
            <a:miter lim="800000"/>
            <a:headEnd/>
            <a:tailEnd/>
          </a:ln>
          <a:effectLst/>
        </p:spPr>
        <p:txBody>
          <a:bodyPr wrap="none" anchor="ctr">
            <a:spAutoFit/>
          </a:bodyPr>
          <a:lstStyle/>
          <a:p>
            <a:pPr lvl="3" algn="l">
              <a:tabLst>
                <a:tab pos="228600" algn="l"/>
              </a:tabLst>
            </a:pPr>
            <a:r>
              <a:rPr lang="zh-CN" altLang="en-US" sz="2400" dirty="0">
                <a:solidFill>
                  <a:schemeClr val="hlink"/>
                </a:solidFill>
              </a:rPr>
              <a:t>选择</a:t>
            </a:r>
          </a:p>
          <a:p>
            <a:pPr algn="l">
              <a:tabLst>
                <a:tab pos="228600" algn="l"/>
              </a:tabLst>
            </a:pPr>
            <a:r>
              <a:rPr lang="en-US" altLang="zh-CN" sz="2400" dirty="0">
                <a:solidFill>
                  <a:schemeClr val="folHlink"/>
                </a:solidFill>
              </a:rPr>
              <a:t>open</a:t>
            </a:r>
            <a:r>
              <a:rPr lang="zh-CN" altLang="en-US" sz="2400" dirty="0">
                <a:solidFill>
                  <a:schemeClr val="folHlink"/>
                </a:solidFill>
              </a:rPr>
              <a:t>：打开一个输入</a:t>
            </a:r>
          </a:p>
          <a:p>
            <a:pPr algn="l">
              <a:tabLst>
                <a:tab pos="228600" algn="l"/>
              </a:tabLst>
            </a:pPr>
            <a:r>
              <a:rPr lang="en-US" altLang="zh-CN" sz="2400" dirty="0" err="1">
                <a:solidFill>
                  <a:schemeClr val="folHlink"/>
                </a:solidFill>
              </a:rPr>
              <a:t>getnext</a:t>
            </a:r>
            <a:r>
              <a:rPr lang="zh-CN" altLang="en-US" sz="2400" dirty="0">
                <a:solidFill>
                  <a:schemeClr val="folHlink"/>
                </a:solidFill>
              </a:rPr>
              <a:t>：一次一个项的读取每一个项，</a:t>
            </a:r>
          </a:p>
          <a:p>
            <a:pPr algn="l">
              <a:tabLst>
                <a:tab pos="228600" algn="l"/>
              </a:tabLst>
            </a:pPr>
            <a:r>
              <a:rPr lang="zh-CN" altLang="en-US" sz="2400" dirty="0">
                <a:solidFill>
                  <a:schemeClr val="folHlink"/>
                </a:solidFill>
              </a:rPr>
              <a:t>如果遇上一个项符合条件的话，</a:t>
            </a:r>
          </a:p>
          <a:p>
            <a:pPr algn="l">
              <a:tabLst>
                <a:tab pos="228600" algn="l"/>
              </a:tabLst>
            </a:pPr>
            <a:r>
              <a:rPr lang="zh-CN" altLang="en-US" sz="2400" dirty="0">
                <a:solidFill>
                  <a:schemeClr val="folHlink"/>
                </a:solidFill>
              </a:rPr>
              <a:t>就将这个项传递给下一个处理迭代器</a:t>
            </a:r>
          </a:p>
          <a:p>
            <a:pPr algn="l">
              <a:tabLst>
                <a:tab pos="228600" algn="l"/>
              </a:tabLst>
            </a:pPr>
            <a:r>
              <a:rPr lang="en-US" altLang="zh-CN" sz="2400" dirty="0">
                <a:solidFill>
                  <a:schemeClr val="folHlink"/>
                </a:solidFill>
              </a:rPr>
              <a:t>Close</a:t>
            </a:r>
            <a:r>
              <a:rPr lang="zh-CN" altLang="en-US" sz="2400" dirty="0">
                <a:solidFill>
                  <a:schemeClr val="folHlink"/>
                </a:solidFill>
              </a:rPr>
              <a:t>：关闭输入</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1032797"/>
            <a:ext cx="3210257" cy="1794204"/>
          </a:xfrm>
          <a:prstGeom prst="rect">
            <a:avLst/>
          </a:prstGeom>
        </p:spPr>
      </p:pic>
    </p:spTree>
    <p:extLst>
      <p:ext uri="{BB962C8B-B14F-4D97-AF65-F5344CB8AC3E}">
        <p14:creationId xmlns:p14="http://schemas.microsoft.com/office/powerpoint/2010/main" val="95188681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r>
              <a:rPr lang="zh-CN" altLang="en-US" dirty="0"/>
              <a:t>提示</a:t>
            </a:r>
          </a:p>
        </p:txBody>
      </p:sp>
      <p:sp>
        <p:nvSpPr>
          <p:cNvPr id="3" name="内容占位符 2"/>
          <p:cNvSpPr>
            <a:spLocks noGrp="1"/>
          </p:cNvSpPr>
          <p:nvPr>
            <p:ph idx="1"/>
          </p:nvPr>
        </p:nvSpPr>
        <p:spPr/>
        <p:txBody>
          <a:bodyPr/>
          <a:lstStyle/>
          <a:p>
            <a:r>
              <a:rPr lang="en-US" altLang="zh-CN" dirty="0"/>
              <a:t>{ hash | order } group</a:t>
            </a:r>
          </a:p>
          <a:p>
            <a:r>
              <a:rPr lang="en-US" altLang="zh-CN" dirty="0"/>
              <a:t>{ merge | hash | </a:t>
            </a:r>
            <a:r>
              <a:rPr lang="en-US" altLang="zh-CN" dirty="0" err="1"/>
              <a:t>concat</a:t>
            </a:r>
            <a:r>
              <a:rPr lang="en-US" altLang="zh-CN" dirty="0"/>
              <a:t> } union</a:t>
            </a:r>
            <a:endParaRPr lang="zh-CN" altLang="en-US" dirty="0"/>
          </a:p>
          <a:p>
            <a:r>
              <a:rPr lang="en-US" altLang="zh-CN" dirty="0"/>
              <a:t>{ loop | merge | hash | </a:t>
            </a:r>
            <a:r>
              <a:rPr lang="en-US" altLang="zh-CN" dirty="0" err="1"/>
              <a:t>concat</a:t>
            </a:r>
            <a:r>
              <a:rPr lang="en-US" altLang="zh-CN" dirty="0"/>
              <a:t> } join</a:t>
            </a:r>
          </a:p>
          <a:p>
            <a:r>
              <a:rPr lang="en-US" altLang="zh-CN" dirty="0"/>
              <a:t>force order</a:t>
            </a:r>
          </a:p>
          <a:p>
            <a:r>
              <a:rPr lang="en-US" altLang="zh-CN" dirty="0"/>
              <a:t>index = &lt; </a:t>
            </a:r>
            <a:r>
              <a:rPr lang="en-US" altLang="zh-CN" dirty="0" err="1"/>
              <a:t>index_name</a:t>
            </a:r>
            <a:r>
              <a:rPr lang="en-US" altLang="zh-CN" dirty="0"/>
              <a:t> | </a:t>
            </a:r>
            <a:r>
              <a:rPr lang="en-US" altLang="zh-CN" dirty="0" err="1"/>
              <a:t>index_id</a:t>
            </a:r>
            <a:r>
              <a:rPr lang="en-US" altLang="zh-CN" dirty="0"/>
              <a:t> &gt;</a:t>
            </a:r>
          </a:p>
          <a:p>
            <a:r>
              <a:rPr lang="en-US" altLang="zh-CN" dirty="0" err="1"/>
              <a:t>forceseek</a:t>
            </a:r>
            <a:r>
              <a:rPr lang="en-US" altLang="zh-CN" dirty="0"/>
              <a:t> | </a:t>
            </a:r>
            <a:r>
              <a:rPr lang="en-US" altLang="zh-CN" dirty="0" err="1"/>
              <a:t>forcescan</a:t>
            </a:r>
            <a:endParaRPr lang="en-US" altLang="zh-CN" dirty="0"/>
          </a:p>
          <a:p>
            <a:r>
              <a:rPr lang="en-US" altLang="zh-CN" dirty="0"/>
              <a:t>fast &lt; </a:t>
            </a:r>
            <a:r>
              <a:rPr lang="en-US" altLang="zh-CN" dirty="0" err="1"/>
              <a:t>number_rows</a:t>
            </a:r>
            <a:r>
              <a:rPr lang="en-US" altLang="zh-CN" dirty="0"/>
              <a:t> &gt;</a:t>
            </a:r>
          </a:p>
          <a:p>
            <a:r>
              <a:rPr lang="en-US" altLang="zh-CN" dirty="0" err="1"/>
              <a:t>maxdop</a:t>
            </a:r>
            <a:r>
              <a:rPr lang="en-US" altLang="zh-CN" dirty="0"/>
              <a:t> &lt; N &gt;</a:t>
            </a:r>
          </a:p>
          <a:p>
            <a:r>
              <a:rPr lang="en-US" altLang="zh-CN" dirty="0"/>
              <a:t>optimize for (@</a:t>
            </a:r>
            <a:r>
              <a:rPr lang="en-US" altLang="zh-CN" dirty="0" err="1"/>
              <a:t>var</a:t>
            </a:r>
            <a:r>
              <a:rPr lang="en-US" altLang="zh-CN" dirty="0"/>
              <a:t> = 22 </a:t>
            </a:r>
            <a:r>
              <a:rPr lang="en-US" altLang="zh-CN" dirty="0" smtClean="0"/>
              <a: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4437112"/>
            <a:ext cx="3286125" cy="2124075"/>
          </a:xfrm>
          <a:prstGeom prst="rect">
            <a:avLst/>
          </a:prstGeom>
        </p:spPr>
      </p:pic>
    </p:spTree>
    <p:extLst>
      <p:ext uri="{BB962C8B-B14F-4D97-AF65-F5344CB8AC3E}">
        <p14:creationId xmlns:p14="http://schemas.microsoft.com/office/powerpoint/2010/main" val="127888019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Text Box 3"/>
          <p:cNvSpPr txBox="1">
            <a:spLocks noChangeArrowheads="1"/>
          </p:cNvSpPr>
          <p:nvPr/>
        </p:nvSpPr>
        <p:spPr bwMode="auto">
          <a:xfrm>
            <a:off x="685800" y="533400"/>
            <a:ext cx="7467600" cy="4483100"/>
          </a:xfrm>
          <a:prstGeom prst="rect">
            <a:avLst/>
          </a:prstGeom>
          <a:noFill/>
          <a:ln w="9525">
            <a:noFill/>
            <a:miter lim="800000"/>
            <a:headEnd/>
            <a:tailEnd/>
          </a:ln>
        </p:spPr>
        <p:txBody>
          <a:bodyPr anchor="ctr">
            <a:spAutoFit/>
          </a:bodyPr>
          <a:lstStyle/>
          <a:p>
            <a:pPr>
              <a:spcBef>
                <a:spcPct val="50000"/>
              </a:spcBef>
            </a:pPr>
            <a:r>
              <a:rPr lang="en-US" altLang="zh-CN" sz="3200">
                <a:latin typeface="Times New Roman" pitchFamily="18" charset="0"/>
                <a:ea typeface="宋体" charset="-122"/>
              </a:rPr>
              <a:t>RXS		R.A	R.B	R.C	S.C	S.D	S.E</a:t>
            </a:r>
          </a:p>
          <a:p>
            <a:pPr>
              <a:spcBef>
                <a:spcPct val="50000"/>
              </a:spcBef>
            </a:pPr>
            <a:r>
              <a:rPr lang="en-US" altLang="zh-CN" sz="3200">
                <a:latin typeface="Times New Roman" pitchFamily="18" charset="0"/>
                <a:ea typeface="宋体" charset="-122"/>
              </a:rPr>
              <a:t>		  a	  1	 10	 10	  x	  2</a:t>
            </a:r>
          </a:p>
          <a:p>
            <a:pPr>
              <a:spcBef>
                <a:spcPct val="50000"/>
              </a:spcBef>
            </a:pPr>
            <a:r>
              <a:rPr lang="en-US" altLang="zh-CN" sz="3200">
                <a:latin typeface="Times New Roman" pitchFamily="18" charset="0"/>
                <a:ea typeface="宋体" charset="-122"/>
              </a:rPr>
              <a:t>		  a	  1	 10	 20	  y	  2</a:t>
            </a:r>
          </a:p>
          <a:p>
            <a:pPr>
              <a:lnSpc>
                <a:spcPct val="60000"/>
              </a:lnSpc>
              <a:spcBef>
                <a:spcPct val="50000"/>
              </a:spcBef>
            </a:pPr>
            <a:r>
              <a:rPr lang="en-US" altLang="zh-CN" sz="3200">
                <a:latin typeface="Times New Roman" pitchFamily="18" charset="0"/>
                <a:ea typeface="宋体" charset="-122"/>
              </a:rPr>
              <a:t>		  .</a:t>
            </a:r>
          </a:p>
          <a:p>
            <a:pPr>
              <a:lnSpc>
                <a:spcPct val="40000"/>
              </a:lnSpc>
              <a:spcBef>
                <a:spcPct val="50000"/>
              </a:spcBef>
            </a:pPr>
            <a:r>
              <a:rPr lang="en-US" altLang="zh-CN" sz="3200">
                <a:latin typeface="Times New Roman" pitchFamily="18" charset="0"/>
                <a:ea typeface="宋体" charset="-122"/>
              </a:rPr>
              <a:t>		  .</a:t>
            </a:r>
          </a:p>
          <a:p>
            <a:pPr>
              <a:spcBef>
                <a:spcPct val="50000"/>
              </a:spcBef>
            </a:pPr>
            <a:r>
              <a:rPr lang="en-US" altLang="zh-CN" sz="3200">
                <a:latin typeface="Times New Roman" pitchFamily="18" charset="0"/>
                <a:ea typeface="宋体" charset="-122"/>
              </a:rPr>
              <a:t>		  C	  2	 10	 10	  x	  2</a:t>
            </a:r>
          </a:p>
          <a:p>
            <a:pPr>
              <a:lnSpc>
                <a:spcPct val="30000"/>
              </a:lnSpc>
              <a:spcBef>
                <a:spcPct val="50000"/>
              </a:spcBef>
            </a:pPr>
            <a:r>
              <a:rPr lang="en-US" altLang="zh-CN" sz="3200">
                <a:latin typeface="Times New Roman" pitchFamily="18" charset="0"/>
                <a:ea typeface="宋体" charset="-122"/>
              </a:rPr>
              <a:t>		  .</a:t>
            </a:r>
          </a:p>
          <a:p>
            <a:pPr>
              <a:lnSpc>
                <a:spcPct val="20000"/>
              </a:lnSpc>
              <a:spcBef>
                <a:spcPct val="50000"/>
              </a:spcBef>
            </a:pPr>
            <a:r>
              <a:rPr lang="en-US" altLang="zh-CN" sz="3200">
                <a:latin typeface="Times New Roman" pitchFamily="18" charset="0"/>
                <a:ea typeface="宋体" charset="-122"/>
              </a:rPr>
              <a:t>		  .</a:t>
            </a:r>
          </a:p>
        </p:txBody>
      </p:sp>
      <p:sp>
        <p:nvSpPr>
          <p:cNvPr id="9219" name="Line 4"/>
          <p:cNvSpPr>
            <a:spLocks noChangeShapeType="1"/>
          </p:cNvSpPr>
          <p:nvPr/>
        </p:nvSpPr>
        <p:spPr bwMode="auto">
          <a:xfrm>
            <a:off x="2362200" y="1136650"/>
            <a:ext cx="5486400" cy="0"/>
          </a:xfrm>
          <a:prstGeom prst="line">
            <a:avLst/>
          </a:prstGeom>
          <a:noFill/>
          <a:ln w="9525">
            <a:solidFill>
              <a:schemeClr val="tx1"/>
            </a:solidFill>
            <a:round/>
            <a:headEnd/>
            <a:tailEnd/>
          </a:ln>
        </p:spPr>
        <p:txBody>
          <a:bodyPr wrap="none" anchor="ctr"/>
          <a:lstStyle/>
          <a:p>
            <a:endParaRPr lang="zh-CN" altLang="en-US"/>
          </a:p>
        </p:txBody>
      </p:sp>
      <p:sp>
        <p:nvSpPr>
          <p:cNvPr id="9220" name="Line 5"/>
          <p:cNvSpPr>
            <a:spLocks noChangeShapeType="1"/>
          </p:cNvSpPr>
          <p:nvPr/>
        </p:nvSpPr>
        <p:spPr bwMode="auto">
          <a:xfrm>
            <a:off x="2362200" y="603250"/>
            <a:ext cx="0" cy="4495800"/>
          </a:xfrm>
          <a:prstGeom prst="line">
            <a:avLst/>
          </a:prstGeom>
          <a:noFill/>
          <a:ln w="9525">
            <a:solidFill>
              <a:schemeClr val="tx1"/>
            </a:solidFill>
            <a:round/>
            <a:headEnd/>
            <a:tailEnd/>
          </a:ln>
        </p:spPr>
        <p:txBody>
          <a:bodyPr wrap="none" anchor="ctr"/>
          <a:lstStyle/>
          <a:p>
            <a:endParaRPr lang="zh-CN" altLang="en-US"/>
          </a:p>
        </p:txBody>
      </p:sp>
      <p:sp>
        <p:nvSpPr>
          <p:cNvPr id="9221" name="Line 6"/>
          <p:cNvSpPr>
            <a:spLocks noChangeShapeType="1"/>
          </p:cNvSpPr>
          <p:nvPr/>
        </p:nvSpPr>
        <p:spPr bwMode="auto">
          <a:xfrm>
            <a:off x="3352800" y="679450"/>
            <a:ext cx="0" cy="4495800"/>
          </a:xfrm>
          <a:prstGeom prst="line">
            <a:avLst/>
          </a:prstGeom>
          <a:noFill/>
          <a:ln w="9525">
            <a:solidFill>
              <a:schemeClr val="tx1"/>
            </a:solidFill>
            <a:round/>
            <a:headEnd/>
            <a:tailEnd/>
          </a:ln>
        </p:spPr>
        <p:txBody>
          <a:bodyPr wrap="none" anchor="ctr"/>
          <a:lstStyle/>
          <a:p>
            <a:endParaRPr lang="zh-CN" altLang="en-US"/>
          </a:p>
        </p:txBody>
      </p:sp>
      <p:sp>
        <p:nvSpPr>
          <p:cNvPr id="9222" name="Line 7"/>
          <p:cNvSpPr>
            <a:spLocks noChangeShapeType="1"/>
          </p:cNvSpPr>
          <p:nvPr/>
        </p:nvSpPr>
        <p:spPr bwMode="auto">
          <a:xfrm>
            <a:off x="4267200" y="679450"/>
            <a:ext cx="0" cy="4495800"/>
          </a:xfrm>
          <a:prstGeom prst="line">
            <a:avLst/>
          </a:prstGeom>
          <a:noFill/>
          <a:ln w="9525">
            <a:solidFill>
              <a:schemeClr val="tx1"/>
            </a:solidFill>
            <a:round/>
            <a:headEnd/>
            <a:tailEnd/>
          </a:ln>
        </p:spPr>
        <p:txBody>
          <a:bodyPr wrap="none" anchor="ctr"/>
          <a:lstStyle/>
          <a:p>
            <a:endParaRPr lang="zh-CN" altLang="en-US"/>
          </a:p>
        </p:txBody>
      </p:sp>
      <p:sp>
        <p:nvSpPr>
          <p:cNvPr id="9223" name="Line 8"/>
          <p:cNvSpPr>
            <a:spLocks noChangeShapeType="1"/>
          </p:cNvSpPr>
          <p:nvPr/>
        </p:nvSpPr>
        <p:spPr bwMode="auto">
          <a:xfrm>
            <a:off x="5257800" y="679450"/>
            <a:ext cx="0" cy="4495800"/>
          </a:xfrm>
          <a:prstGeom prst="line">
            <a:avLst/>
          </a:prstGeom>
          <a:noFill/>
          <a:ln w="9525">
            <a:solidFill>
              <a:schemeClr val="tx1"/>
            </a:solidFill>
            <a:round/>
            <a:headEnd/>
            <a:tailEnd/>
          </a:ln>
        </p:spPr>
        <p:txBody>
          <a:bodyPr wrap="none" anchor="ctr"/>
          <a:lstStyle/>
          <a:p>
            <a:endParaRPr lang="zh-CN" altLang="en-US"/>
          </a:p>
        </p:txBody>
      </p:sp>
      <p:sp>
        <p:nvSpPr>
          <p:cNvPr id="9224" name="Line 9"/>
          <p:cNvSpPr>
            <a:spLocks noChangeShapeType="1"/>
          </p:cNvSpPr>
          <p:nvPr/>
        </p:nvSpPr>
        <p:spPr bwMode="auto">
          <a:xfrm>
            <a:off x="6096000" y="679450"/>
            <a:ext cx="0" cy="4495800"/>
          </a:xfrm>
          <a:prstGeom prst="line">
            <a:avLst/>
          </a:prstGeom>
          <a:noFill/>
          <a:ln w="9525">
            <a:solidFill>
              <a:schemeClr val="tx1"/>
            </a:solidFill>
            <a:round/>
            <a:headEnd/>
            <a:tailEnd/>
          </a:ln>
        </p:spPr>
        <p:txBody>
          <a:bodyPr wrap="none" anchor="ctr"/>
          <a:lstStyle/>
          <a:p>
            <a:endParaRPr lang="zh-CN" altLang="en-US"/>
          </a:p>
        </p:txBody>
      </p:sp>
      <p:sp>
        <p:nvSpPr>
          <p:cNvPr id="9225" name="Line 10"/>
          <p:cNvSpPr>
            <a:spLocks noChangeShapeType="1"/>
          </p:cNvSpPr>
          <p:nvPr/>
        </p:nvSpPr>
        <p:spPr bwMode="auto">
          <a:xfrm>
            <a:off x="7010400" y="679450"/>
            <a:ext cx="0" cy="4495800"/>
          </a:xfrm>
          <a:prstGeom prst="line">
            <a:avLst/>
          </a:prstGeom>
          <a:noFill/>
          <a:ln w="9525">
            <a:solidFill>
              <a:schemeClr val="tx1"/>
            </a:solidFill>
            <a:round/>
            <a:headEnd/>
            <a:tailEnd/>
          </a:ln>
        </p:spPr>
        <p:txBody>
          <a:bodyPr wrap="none" anchor="ctr"/>
          <a:lstStyle/>
          <a:p>
            <a:endParaRPr lang="zh-CN" altLang="en-US"/>
          </a:p>
        </p:txBody>
      </p:sp>
      <p:sp>
        <p:nvSpPr>
          <p:cNvPr id="9226" name="Line 11"/>
          <p:cNvSpPr>
            <a:spLocks noChangeShapeType="1"/>
          </p:cNvSpPr>
          <p:nvPr/>
        </p:nvSpPr>
        <p:spPr bwMode="auto">
          <a:xfrm>
            <a:off x="7848600" y="679450"/>
            <a:ext cx="0" cy="4495800"/>
          </a:xfrm>
          <a:prstGeom prst="line">
            <a:avLst/>
          </a:prstGeom>
          <a:noFill/>
          <a:ln w="9525">
            <a:solidFill>
              <a:schemeClr val="tx1"/>
            </a:solidFill>
            <a:round/>
            <a:headEnd/>
            <a:tailEnd/>
          </a:ln>
        </p:spPr>
        <p:txBody>
          <a:bodyPr wrap="none" anchor="ctr"/>
          <a:lstStyle/>
          <a:p>
            <a:endParaRPr lang="zh-CN" altLang="en-US"/>
          </a:p>
        </p:txBody>
      </p:sp>
      <p:grpSp>
        <p:nvGrpSpPr>
          <p:cNvPr id="2" name="Group 19"/>
          <p:cNvGrpSpPr>
            <a:grpSpLocks/>
          </p:cNvGrpSpPr>
          <p:nvPr/>
        </p:nvGrpSpPr>
        <p:grpSpPr bwMode="auto">
          <a:xfrm>
            <a:off x="679450" y="3613150"/>
            <a:ext cx="7016750" cy="1949450"/>
            <a:chOff x="428" y="2276"/>
            <a:chExt cx="4420" cy="1228"/>
          </a:xfrm>
        </p:grpSpPr>
        <p:sp>
          <p:nvSpPr>
            <p:cNvPr id="9228" name="Oval 12"/>
            <p:cNvSpPr>
              <a:spLocks noChangeArrowheads="1"/>
            </p:cNvSpPr>
            <p:nvPr/>
          </p:nvSpPr>
          <p:spPr bwMode="auto">
            <a:xfrm>
              <a:off x="4512" y="2352"/>
              <a:ext cx="336" cy="336"/>
            </a:xfrm>
            <a:prstGeom prst="ellipse">
              <a:avLst/>
            </a:prstGeom>
            <a:noFill/>
            <a:ln w="9525">
              <a:solidFill>
                <a:srgbClr val="FF0000"/>
              </a:solidFill>
              <a:round/>
              <a:headEnd/>
              <a:tailEnd/>
            </a:ln>
          </p:spPr>
          <p:txBody>
            <a:bodyPr wrap="none" anchor="ctr"/>
            <a:lstStyle/>
            <a:p>
              <a:endParaRPr lang="zh-CN" altLang="en-US"/>
            </a:p>
          </p:txBody>
        </p:sp>
        <p:sp>
          <p:nvSpPr>
            <p:cNvPr id="9229" name="Oval 13"/>
            <p:cNvSpPr>
              <a:spLocks noChangeArrowheads="1"/>
            </p:cNvSpPr>
            <p:nvPr/>
          </p:nvSpPr>
          <p:spPr bwMode="auto">
            <a:xfrm>
              <a:off x="2640" y="2304"/>
              <a:ext cx="1200" cy="432"/>
            </a:xfrm>
            <a:prstGeom prst="ellipse">
              <a:avLst/>
            </a:prstGeom>
            <a:noFill/>
            <a:ln w="9525">
              <a:solidFill>
                <a:srgbClr val="FF0000"/>
              </a:solidFill>
              <a:round/>
              <a:headEnd/>
              <a:tailEnd/>
            </a:ln>
          </p:spPr>
          <p:txBody>
            <a:bodyPr wrap="none" anchor="ctr"/>
            <a:lstStyle/>
            <a:p>
              <a:endParaRPr lang="zh-CN" altLang="en-US"/>
            </a:p>
          </p:txBody>
        </p:sp>
        <p:sp>
          <p:nvSpPr>
            <p:cNvPr id="9230" name="Oval 14"/>
            <p:cNvSpPr>
              <a:spLocks noChangeArrowheads="1"/>
            </p:cNvSpPr>
            <p:nvPr/>
          </p:nvSpPr>
          <p:spPr bwMode="auto">
            <a:xfrm>
              <a:off x="1536" y="2352"/>
              <a:ext cx="528" cy="288"/>
            </a:xfrm>
            <a:prstGeom prst="ellipse">
              <a:avLst/>
            </a:prstGeom>
            <a:noFill/>
            <a:ln w="9525">
              <a:solidFill>
                <a:srgbClr val="FF0000"/>
              </a:solidFill>
              <a:round/>
              <a:headEnd/>
              <a:tailEnd/>
            </a:ln>
          </p:spPr>
          <p:txBody>
            <a:bodyPr wrap="none" anchor="ctr"/>
            <a:lstStyle/>
            <a:p>
              <a:endParaRPr lang="zh-CN" altLang="en-US"/>
            </a:p>
          </p:txBody>
        </p:sp>
        <p:sp>
          <p:nvSpPr>
            <p:cNvPr id="9231" name="Line 15"/>
            <p:cNvSpPr>
              <a:spLocks noChangeShapeType="1"/>
            </p:cNvSpPr>
            <p:nvPr/>
          </p:nvSpPr>
          <p:spPr bwMode="auto">
            <a:xfrm flipH="1">
              <a:off x="1824" y="2640"/>
              <a:ext cx="576" cy="768"/>
            </a:xfrm>
            <a:prstGeom prst="line">
              <a:avLst/>
            </a:prstGeom>
            <a:noFill/>
            <a:ln w="9525">
              <a:solidFill>
                <a:srgbClr val="FF0000"/>
              </a:solidFill>
              <a:round/>
              <a:headEnd/>
              <a:tailEnd type="triangle" w="med" len="med"/>
            </a:ln>
          </p:spPr>
          <p:txBody>
            <a:bodyPr wrap="none" anchor="ctr"/>
            <a:lstStyle/>
            <a:p>
              <a:endParaRPr lang="zh-CN" altLang="en-US"/>
            </a:p>
          </p:txBody>
        </p:sp>
        <p:sp>
          <p:nvSpPr>
            <p:cNvPr id="9232" name="Line 16"/>
            <p:cNvSpPr>
              <a:spLocks noChangeShapeType="1"/>
            </p:cNvSpPr>
            <p:nvPr/>
          </p:nvSpPr>
          <p:spPr bwMode="auto">
            <a:xfrm flipH="1">
              <a:off x="3264" y="2688"/>
              <a:ext cx="864" cy="816"/>
            </a:xfrm>
            <a:prstGeom prst="line">
              <a:avLst/>
            </a:prstGeom>
            <a:noFill/>
            <a:ln w="9525">
              <a:solidFill>
                <a:srgbClr val="FF0000"/>
              </a:solidFill>
              <a:round/>
              <a:headEnd/>
              <a:tailEnd type="triangle" w="med" len="med"/>
            </a:ln>
          </p:spPr>
          <p:txBody>
            <a:bodyPr wrap="none" anchor="ctr"/>
            <a:lstStyle/>
            <a:p>
              <a:endParaRPr lang="zh-CN" altLang="en-US"/>
            </a:p>
          </p:txBody>
        </p:sp>
        <p:sp>
          <p:nvSpPr>
            <p:cNvPr id="9233" name="Text Box 17"/>
            <p:cNvSpPr txBox="1">
              <a:spLocks noChangeArrowheads="1"/>
            </p:cNvSpPr>
            <p:nvPr/>
          </p:nvSpPr>
          <p:spPr bwMode="auto">
            <a:xfrm>
              <a:off x="428" y="2276"/>
              <a:ext cx="873" cy="633"/>
            </a:xfrm>
            <a:prstGeom prst="rect">
              <a:avLst/>
            </a:prstGeom>
            <a:noFill/>
            <a:ln w="9525">
              <a:noFill/>
              <a:miter lim="800000"/>
              <a:headEnd/>
              <a:tailEnd/>
            </a:ln>
          </p:spPr>
          <p:txBody>
            <a:bodyPr wrap="none" anchor="ctr">
              <a:spAutoFit/>
            </a:bodyPr>
            <a:lstStyle/>
            <a:p>
              <a:pPr algn="ctr">
                <a:spcBef>
                  <a:spcPct val="50000"/>
                </a:spcBef>
              </a:pPr>
              <a:r>
                <a:rPr lang="en-US" altLang="zh-CN" sz="2400">
                  <a:solidFill>
                    <a:srgbClr val="FF0000"/>
                  </a:solidFill>
                  <a:latin typeface="Times New Roman" pitchFamily="18" charset="0"/>
                  <a:ea typeface="宋体" charset="-122"/>
                </a:rPr>
                <a:t>Bingo!</a:t>
              </a:r>
            </a:p>
            <a:p>
              <a:pPr algn="ctr">
                <a:spcBef>
                  <a:spcPct val="50000"/>
                </a:spcBef>
              </a:pPr>
              <a:r>
                <a:rPr lang="en-US" altLang="zh-CN" sz="2400">
                  <a:solidFill>
                    <a:srgbClr val="FF0000"/>
                  </a:solidFill>
                  <a:latin typeface="Times New Roman" pitchFamily="18" charset="0"/>
                  <a:ea typeface="宋体" charset="-122"/>
                </a:rPr>
                <a:t>Got one...</a:t>
              </a:r>
              <a:endParaRPr lang="en-US" altLang="zh-CN" sz="2400">
                <a:latin typeface="Times New Roman" pitchFamily="18" charset="0"/>
                <a:ea typeface="宋体" charset="-122"/>
              </a:endParaRPr>
            </a:p>
          </p:txBody>
        </p:sp>
        <p:sp>
          <p:nvSpPr>
            <p:cNvPr id="9234" name="Line 18"/>
            <p:cNvSpPr>
              <a:spLocks noChangeShapeType="1"/>
            </p:cNvSpPr>
            <p:nvPr/>
          </p:nvSpPr>
          <p:spPr bwMode="auto">
            <a:xfrm flipV="1">
              <a:off x="1152" y="2544"/>
              <a:ext cx="240" cy="0"/>
            </a:xfrm>
            <a:prstGeom prst="line">
              <a:avLst/>
            </a:prstGeom>
            <a:noFill/>
            <a:ln w="9525">
              <a:solidFill>
                <a:srgbClr val="FF0000"/>
              </a:solidFill>
              <a:round/>
              <a:headEnd/>
              <a:tailEnd type="triangle" w="med" len="me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如何执行该查询？</a:t>
            </a:r>
            <a:endParaRPr lang="zh-CN" altLang="en-US" dirty="0"/>
          </a:p>
        </p:txBody>
      </p:sp>
      <p:sp>
        <p:nvSpPr>
          <p:cNvPr id="4" name="Rectangle 3"/>
          <p:cNvSpPr txBox="1">
            <a:spLocks noChangeArrowheads="1"/>
          </p:cNvSpPr>
          <p:nvPr/>
        </p:nvSpPr>
        <p:spPr bwMode="auto">
          <a:xfrm>
            <a:off x="685800" y="15240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1" lang="zh-CN" altLang="en-US" sz="3200" b="0" i="0" u="none" strike="noStrike" kern="0" cap="none" spc="0" normalizeH="0" baseline="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endParaRP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zh-CN" altLang="en-US" sz="3200" b="0" i="0" u="none" strike="noStrike" kern="0" cap="none" spc="0" normalizeH="0" baseline="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				</a:t>
            </a:r>
            <a:r>
              <a:rPr kumimoji="1" lang="en-US" altLang="zh-CN" sz="3200" b="0" i="0" u="none" strike="noStrike" kern="0" cap="none" spc="0" normalizeH="0" baseline="-2500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B,D </a:t>
            </a:r>
            <a:endParaRPr kumimoji="1" lang="en-US" altLang="zh-CN" sz="3200" b="0" i="0" u="none" strike="noStrike" kern="0" cap="none" spc="0" normalizeH="0" baseline="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endParaRP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1" lang="en-US" altLang="zh-CN" sz="3200" b="0" i="0" u="none" strike="noStrike" kern="0" cap="none" spc="0" normalizeH="0" baseline="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endParaRP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3200" b="0" i="0" u="none" strike="noStrike" kern="0" cap="none" spc="0" normalizeH="0" baseline="-2500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 			</a:t>
            </a:r>
            <a:r>
              <a:rPr kumimoji="1" lang="en-US" altLang="zh-CN" sz="3600" b="0" i="0" u="none" strike="noStrike" kern="0" cap="none" spc="0" normalizeH="0" baseline="0" noProof="0" smtClean="0">
                <a:ln>
                  <a:noFill/>
                </a:ln>
                <a:solidFill>
                  <a:schemeClr val="folHlink"/>
                </a:solidFill>
                <a:effectLst>
                  <a:outerShdw blurRad="38100" dist="38100" dir="2700000" algn="tl">
                    <a:srgbClr val="C0C0C0"/>
                  </a:outerShdw>
                </a:effectLst>
                <a:uLnTx/>
                <a:uFillTx/>
                <a:latin typeface="Symbol" pitchFamily="18" charset="2"/>
                <a:ea typeface="+mn-ea"/>
                <a:cs typeface="+mn-cs"/>
                <a:sym typeface="Symbol" pitchFamily="18" charset="2"/>
              </a:rPr>
              <a:t>s</a:t>
            </a:r>
            <a:r>
              <a:rPr kumimoji="1" lang="en-US" altLang="zh-CN" sz="3200" b="0" i="0" u="none" strike="noStrike" kern="0" cap="none" spc="0" normalizeH="0" baseline="-2500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R.A = </a:t>
            </a:r>
            <a:r>
              <a:rPr kumimoji="1" lang="en-US" altLang="zh-CN" sz="3200" b="0" i="0" u="none" strike="noStrike" kern="0" cap="none" spc="0" normalizeH="0" baseline="-25000" noProof="0" smtClean="0">
                <a:ln>
                  <a:noFill/>
                </a:ln>
                <a:solidFill>
                  <a:schemeClr val="folHlink"/>
                </a:solidFill>
                <a:effectLst>
                  <a:outerShdw blurRad="38100" dist="38100" dir="2700000" algn="tl">
                    <a:srgbClr val="C0C0C0"/>
                  </a:outerShdw>
                </a:effectLst>
                <a:uLnTx/>
                <a:uFillTx/>
                <a:latin typeface="Tahoma" pitchFamily="34" charset="0"/>
                <a:ea typeface="+mn-ea"/>
                <a:cs typeface="+mn-cs"/>
                <a:sym typeface="Symbol" pitchFamily="18" charset="2"/>
              </a:rPr>
              <a:t>“</a:t>
            </a:r>
            <a:r>
              <a:rPr kumimoji="1" lang="en-US" altLang="zh-CN" sz="3200" b="0" i="0" u="none" strike="noStrike" kern="0" cap="none" spc="0" normalizeH="0" baseline="-2500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c</a:t>
            </a:r>
            <a:r>
              <a:rPr kumimoji="1" lang="en-US" altLang="zh-CN" sz="3200" b="0" i="0" u="none" strike="noStrike" kern="0" cap="none" spc="0" normalizeH="0" baseline="-25000" noProof="0" smtClean="0">
                <a:ln>
                  <a:noFill/>
                </a:ln>
                <a:solidFill>
                  <a:schemeClr val="folHlink"/>
                </a:solidFill>
                <a:effectLst>
                  <a:outerShdw blurRad="38100" dist="38100" dir="2700000" algn="tl">
                    <a:srgbClr val="C0C0C0"/>
                  </a:outerShdw>
                </a:effectLst>
                <a:uLnTx/>
                <a:uFillTx/>
                <a:latin typeface="Tahoma" pitchFamily="34" charset="0"/>
                <a:ea typeface="+mn-ea"/>
                <a:cs typeface="+mn-cs"/>
                <a:sym typeface="Symbol" pitchFamily="18" charset="2"/>
              </a:rPr>
              <a:t>”</a:t>
            </a:r>
            <a:r>
              <a:rPr kumimoji="1" lang="en-US" altLang="zh-CN" sz="3600" b="0" i="0" u="none" strike="noStrike" kern="0" cap="none" spc="0" normalizeH="0" baseline="-2500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	 </a:t>
            </a:r>
            <a:r>
              <a:rPr kumimoji="1" lang="en-US" altLang="zh-CN" sz="3600" b="0" i="0" u="none" strike="noStrike" kern="0" cap="none" spc="0" normalizeH="0" baseline="0" noProof="0" smtClean="0">
                <a:ln>
                  <a:noFill/>
                </a:ln>
                <a:solidFill>
                  <a:schemeClr val="folHlink"/>
                </a:solidFill>
                <a:effectLst>
                  <a:outerShdw blurRad="38100" dist="38100" dir="2700000" algn="tl">
                    <a:srgbClr val="C0C0C0"/>
                  </a:outerShdw>
                </a:effectLst>
                <a:uLnTx/>
                <a:uFillTx/>
                <a:latin typeface="Symbol" pitchFamily="18" charset="2"/>
                <a:ea typeface="+mn-ea"/>
                <a:cs typeface="+mn-cs"/>
                <a:sym typeface="Symbol" pitchFamily="18" charset="2"/>
              </a:rPr>
              <a:t>s</a:t>
            </a:r>
            <a:r>
              <a:rPr kumimoji="1" lang="en-US" altLang="zh-CN" sz="3200" b="0" i="0" u="none" strike="noStrike" kern="0" cap="none" spc="0" normalizeH="0" baseline="-2500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S.E = 2</a:t>
            </a:r>
            <a:endParaRPr kumimoji="1" lang="en-US" altLang="zh-CN" sz="2400" b="0" i="0" u="none" strike="noStrike" kern="0" cap="none" spc="0" normalizeH="0" baseline="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endParaRP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1" lang="en-US" altLang="zh-CN" sz="2400" b="0" i="0" u="none" strike="noStrike" kern="0" cap="none" spc="0" normalizeH="0" baseline="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endParaRPr>
          </a:p>
          <a:p>
            <a:pPr marL="342900" marR="0" lvl="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2400" b="0" i="0" u="none" strike="noStrike" kern="0" cap="none" spc="0" normalizeH="0" baseline="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rPr>
              <a:t>			R		  S</a:t>
            </a:r>
            <a:endParaRPr kumimoji="1" lang="en-US" altLang="zh-CN" sz="2400" b="0" i="0" u="none" strike="noStrike" kern="0" cap="none" spc="0" normalizeH="0" baseline="-25000" noProof="0" smtClean="0">
              <a:ln>
                <a:noFill/>
              </a:ln>
              <a:solidFill>
                <a:schemeClr val="folHlink"/>
              </a:solidFill>
              <a:effectLst>
                <a:outerShdw blurRad="38100" dist="38100" dir="2700000" algn="tl">
                  <a:srgbClr val="C0C0C0"/>
                </a:outerShdw>
              </a:effectLst>
              <a:uLnTx/>
              <a:uFillTx/>
              <a:latin typeface="+mn-lt"/>
              <a:ea typeface="+mn-ea"/>
              <a:cs typeface="+mn-cs"/>
              <a:sym typeface="Symbol" pitchFamily="18" charset="2"/>
            </a:endParaRPr>
          </a:p>
        </p:txBody>
      </p:sp>
      <p:sp>
        <p:nvSpPr>
          <p:cNvPr id="5" name="Rectangle 4"/>
          <p:cNvSpPr>
            <a:spLocks noChangeArrowheads="1"/>
          </p:cNvSpPr>
          <p:nvPr/>
        </p:nvSpPr>
        <p:spPr bwMode="auto">
          <a:xfrm>
            <a:off x="838200" y="1676400"/>
            <a:ext cx="1524000" cy="762000"/>
          </a:xfrm>
          <a:prstGeom prst="rect">
            <a:avLst/>
          </a:prstGeom>
          <a:solidFill>
            <a:schemeClr val="bg1"/>
          </a:solidFill>
          <a:ln w="9525">
            <a:solidFill>
              <a:schemeClr val="tx1"/>
            </a:solidFill>
            <a:miter lim="800000"/>
            <a:headEnd/>
            <a:tailEnd/>
          </a:ln>
        </p:spPr>
        <p:txBody>
          <a:bodyPr wrap="none" anchor="ctr"/>
          <a:lstStyle/>
          <a:p>
            <a:pPr algn="ctr"/>
            <a:r>
              <a:rPr lang="zh-CN" altLang="en-US" sz="3600">
                <a:latin typeface="Times New Roman" pitchFamily="18" charset="0"/>
                <a:ea typeface="宋体" charset="-122"/>
              </a:rPr>
              <a:t>方案二</a:t>
            </a:r>
          </a:p>
        </p:txBody>
      </p:sp>
      <p:sp>
        <p:nvSpPr>
          <p:cNvPr id="6" name="AutoShape 6"/>
          <p:cNvSpPr>
            <a:spLocks noChangeArrowheads="1"/>
          </p:cNvSpPr>
          <p:nvPr/>
        </p:nvSpPr>
        <p:spPr bwMode="auto">
          <a:xfrm rot="-5400000">
            <a:off x="3543300" y="2857500"/>
            <a:ext cx="304800" cy="533400"/>
          </a:xfrm>
          <a:prstGeom prst="flowChartCollate">
            <a:avLst/>
          </a:prstGeom>
          <a:solidFill>
            <a:schemeClr val="bg1"/>
          </a:solidFill>
          <a:ln w="9525">
            <a:solidFill>
              <a:schemeClr val="tx1"/>
            </a:solidFill>
            <a:miter lim="800000"/>
            <a:headEnd/>
            <a:tailEnd/>
          </a:ln>
        </p:spPr>
        <p:txBody>
          <a:bodyPr wrap="none" anchor="ctr"/>
          <a:lstStyle/>
          <a:p>
            <a:endParaRPr lang="zh-CN" altLang="en-US"/>
          </a:p>
        </p:txBody>
      </p:sp>
      <p:sp>
        <p:nvSpPr>
          <p:cNvPr id="7" name="Line 10"/>
          <p:cNvSpPr>
            <a:spLocks noChangeShapeType="1"/>
          </p:cNvSpPr>
          <p:nvPr/>
        </p:nvSpPr>
        <p:spPr bwMode="auto">
          <a:xfrm>
            <a:off x="3657600" y="2667000"/>
            <a:ext cx="0" cy="228600"/>
          </a:xfrm>
          <a:prstGeom prst="line">
            <a:avLst/>
          </a:prstGeom>
          <a:noFill/>
          <a:ln w="9525">
            <a:solidFill>
              <a:schemeClr val="tx1"/>
            </a:solidFill>
            <a:round/>
            <a:headEnd/>
            <a:tailEnd/>
          </a:ln>
        </p:spPr>
        <p:txBody>
          <a:bodyPr wrap="none" anchor="ctr"/>
          <a:lstStyle/>
          <a:p>
            <a:endParaRPr lang="zh-CN" altLang="en-US"/>
          </a:p>
        </p:txBody>
      </p:sp>
      <p:sp>
        <p:nvSpPr>
          <p:cNvPr id="8" name="Line 11"/>
          <p:cNvSpPr>
            <a:spLocks noChangeShapeType="1"/>
          </p:cNvSpPr>
          <p:nvPr/>
        </p:nvSpPr>
        <p:spPr bwMode="auto">
          <a:xfrm flipH="1">
            <a:off x="2895600" y="3276600"/>
            <a:ext cx="304800" cy="152400"/>
          </a:xfrm>
          <a:prstGeom prst="line">
            <a:avLst/>
          </a:prstGeom>
          <a:noFill/>
          <a:ln w="9525">
            <a:solidFill>
              <a:schemeClr val="tx1"/>
            </a:solidFill>
            <a:round/>
            <a:headEnd/>
            <a:tailEnd/>
          </a:ln>
        </p:spPr>
        <p:txBody>
          <a:bodyPr wrap="none" anchor="ctr"/>
          <a:lstStyle/>
          <a:p>
            <a:endParaRPr lang="zh-CN" altLang="en-US"/>
          </a:p>
        </p:txBody>
      </p:sp>
      <p:sp>
        <p:nvSpPr>
          <p:cNvPr id="9" name="Line 12"/>
          <p:cNvSpPr>
            <a:spLocks noChangeShapeType="1"/>
          </p:cNvSpPr>
          <p:nvPr/>
        </p:nvSpPr>
        <p:spPr bwMode="auto">
          <a:xfrm>
            <a:off x="4191000" y="3200400"/>
            <a:ext cx="304800" cy="228600"/>
          </a:xfrm>
          <a:prstGeom prst="line">
            <a:avLst/>
          </a:prstGeom>
          <a:noFill/>
          <a:ln w="9525">
            <a:solidFill>
              <a:schemeClr val="tx1"/>
            </a:solidFill>
            <a:round/>
            <a:headEnd/>
            <a:tailEnd/>
          </a:ln>
        </p:spPr>
        <p:txBody>
          <a:bodyPr wrap="none" anchor="ctr"/>
          <a:lstStyle/>
          <a:p>
            <a:endParaRPr lang="zh-CN" altLang="en-US"/>
          </a:p>
        </p:txBody>
      </p:sp>
      <p:sp>
        <p:nvSpPr>
          <p:cNvPr id="10" name="Line 13"/>
          <p:cNvSpPr>
            <a:spLocks noChangeShapeType="1"/>
          </p:cNvSpPr>
          <p:nvPr/>
        </p:nvSpPr>
        <p:spPr bwMode="auto">
          <a:xfrm>
            <a:off x="2743200" y="4038600"/>
            <a:ext cx="0" cy="228600"/>
          </a:xfrm>
          <a:prstGeom prst="line">
            <a:avLst/>
          </a:prstGeom>
          <a:noFill/>
          <a:ln w="9525">
            <a:solidFill>
              <a:schemeClr val="tx1"/>
            </a:solidFill>
            <a:round/>
            <a:headEnd/>
            <a:tailEnd/>
          </a:ln>
        </p:spPr>
        <p:txBody>
          <a:bodyPr wrap="none" anchor="ctr"/>
          <a:lstStyle/>
          <a:p>
            <a:endParaRPr lang="zh-CN" altLang="en-US"/>
          </a:p>
        </p:txBody>
      </p:sp>
      <p:sp>
        <p:nvSpPr>
          <p:cNvPr id="11" name="Line 14"/>
          <p:cNvSpPr>
            <a:spLocks noChangeShapeType="1"/>
          </p:cNvSpPr>
          <p:nvPr/>
        </p:nvSpPr>
        <p:spPr bwMode="auto">
          <a:xfrm>
            <a:off x="4724400" y="4038600"/>
            <a:ext cx="0" cy="304800"/>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1447800" y="471488"/>
            <a:ext cx="6169025" cy="4384675"/>
          </a:xfrm>
          <a:prstGeom prst="rect">
            <a:avLst/>
          </a:prstGeom>
          <a:noFill/>
          <a:ln w="9525">
            <a:noFill/>
            <a:miter lim="800000"/>
            <a:headEnd/>
            <a:tailEnd/>
          </a:ln>
        </p:spPr>
        <p:txBody>
          <a:bodyPr wrap="none" anchor="ctr">
            <a:spAutoFit/>
          </a:bodyPr>
          <a:lstStyle/>
          <a:p>
            <a:pPr>
              <a:spcBef>
                <a:spcPct val="50000"/>
              </a:spcBef>
            </a:pPr>
            <a:r>
              <a:rPr lang="zh-CN" altLang="en-US" sz="2400">
                <a:latin typeface="Tahoma" pitchFamily="34" charset="0"/>
                <a:ea typeface="宋体" charset="-122"/>
              </a:rPr>
              <a:t>   </a:t>
            </a:r>
            <a:r>
              <a:rPr lang="en-US" altLang="zh-CN" sz="2400">
                <a:latin typeface="Tahoma" pitchFamily="34" charset="0"/>
                <a:ea typeface="宋体" charset="-122"/>
              </a:rPr>
              <a:t>R					        S</a:t>
            </a:r>
          </a:p>
          <a:p>
            <a:pPr>
              <a:spcBef>
                <a:spcPct val="50000"/>
              </a:spcBef>
            </a:pPr>
            <a:r>
              <a:rPr lang="en-US" altLang="zh-CN" sz="2400">
                <a:latin typeface="Tahoma" pitchFamily="34" charset="0"/>
                <a:ea typeface="宋体" charset="-122"/>
              </a:rPr>
              <a:t>A  B  C	</a:t>
            </a:r>
            <a:r>
              <a:rPr lang="en-US" altLang="zh-CN" sz="2800">
                <a:latin typeface="Symbol" pitchFamily="18" charset="2"/>
                <a:ea typeface="宋体" charset="-122"/>
                <a:sym typeface="Symbol" pitchFamily="18" charset="2"/>
              </a:rPr>
              <a:t>s </a:t>
            </a:r>
            <a:r>
              <a:rPr lang="en-US" altLang="zh-CN" sz="2800">
                <a:latin typeface="Tahoma" pitchFamily="34" charset="0"/>
                <a:ea typeface="宋体" charset="-122"/>
                <a:sym typeface="Symbol" pitchFamily="18" charset="2"/>
              </a:rPr>
              <a:t>(</a:t>
            </a:r>
            <a:r>
              <a:rPr lang="en-US" altLang="zh-CN" sz="2400">
                <a:latin typeface="Tahoma" pitchFamily="34" charset="0"/>
                <a:ea typeface="宋体" charset="-122"/>
                <a:sym typeface="Symbol" pitchFamily="18" charset="2"/>
              </a:rPr>
              <a:t>R</a:t>
            </a:r>
            <a:r>
              <a:rPr lang="en-US" altLang="zh-CN" sz="2800">
                <a:latin typeface="Tahoma" pitchFamily="34" charset="0"/>
                <a:ea typeface="宋体" charset="-122"/>
                <a:sym typeface="Symbol" pitchFamily="18" charset="2"/>
              </a:rPr>
              <a:t>)		</a:t>
            </a:r>
            <a:r>
              <a:rPr lang="en-US" altLang="zh-CN" sz="2800">
                <a:latin typeface="Symbol" pitchFamily="18" charset="2"/>
                <a:ea typeface="宋体" charset="-122"/>
                <a:sym typeface="Symbol" pitchFamily="18" charset="2"/>
              </a:rPr>
              <a:t>s</a:t>
            </a:r>
            <a:r>
              <a:rPr lang="en-US" altLang="zh-CN" sz="2800">
                <a:latin typeface="Tahoma" pitchFamily="34" charset="0"/>
                <a:ea typeface="宋体" charset="-122"/>
                <a:sym typeface="Symbol" pitchFamily="18" charset="2"/>
              </a:rPr>
              <a:t>(</a:t>
            </a:r>
            <a:r>
              <a:rPr lang="en-US" altLang="zh-CN" sz="2400">
                <a:latin typeface="Tahoma" pitchFamily="34" charset="0"/>
                <a:ea typeface="宋体" charset="-122"/>
                <a:sym typeface="Symbol" pitchFamily="18" charset="2"/>
              </a:rPr>
              <a:t>S</a:t>
            </a:r>
            <a:r>
              <a:rPr lang="en-US" altLang="zh-CN" sz="2800">
                <a:latin typeface="Tahoma" pitchFamily="34" charset="0"/>
                <a:ea typeface="宋体" charset="-122"/>
                <a:sym typeface="Symbol" pitchFamily="18" charset="2"/>
              </a:rPr>
              <a:t>)	    </a:t>
            </a:r>
            <a:r>
              <a:rPr lang="en-US" altLang="zh-CN" sz="2400">
                <a:latin typeface="Tahoma" pitchFamily="34" charset="0"/>
                <a:ea typeface="宋体" charset="-122"/>
                <a:sym typeface="Symbol" pitchFamily="18" charset="2"/>
              </a:rPr>
              <a:t>C  D  E</a:t>
            </a:r>
          </a:p>
          <a:p>
            <a:pPr>
              <a:spcBef>
                <a:spcPct val="50000"/>
              </a:spcBef>
            </a:pPr>
            <a:r>
              <a:rPr lang="en-US" altLang="zh-CN" sz="2400">
                <a:latin typeface="Tahoma" pitchFamily="34" charset="0"/>
                <a:ea typeface="宋体" charset="-122"/>
                <a:sym typeface="Symbol" pitchFamily="18" charset="2"/>
              </a:rPr>
              <a:t>a  1  10        A   B  C       C  D  E	    10  x  2</a:t>
            </a:r>
          </a:p>
          <a:p>
            <a:pPr>
              <a:spcBef>
                <a:spcPct val="50000"/>
              </a:spcBef>
            </a:pPr>
            <a:r>
              <a:rPr lang="en-US" altLang="zh-CN" sz="2400">
                <a:latin typeface="Tahoma" pitchFamily="34" charset="0"/>
                <a:ea typeface="宋体" charset="-122"/>
                <a:sym typeface="Symbol" pitchFamily="18" charset="2"/>
              </a:rPr>
              <a:t>b  1  20	c   2  10     10  x  2     20  y  2</a:t>
            </a:r>
          </a:p>
          <a:p>
            <a:pPr>
              <a:spcBef>
                <a:spcPct val="50000"/>
              </a:spcBef>
            </a:pPr>
            <a:r>
              <a:rPr lang="en-US" altLang="zh-CN" sz="2400">
                <a:latin typeface="Tahoma" pitchFamily="34" charset="0"/>
                <a:ea typeface="宋体" charset="-122"/>
                <a:sym typeface="Symbol" pitchFamily="18" charset="2"/>
              </a:rPr>
              <a:t>c  2  10		       20  y  2     30  z  2</a:t>
            </a:r>
          </a:p>
          <a:p>
            <a:pPr>
              <a:spcBef>
                <a:spcPct val="50000"/>
              </a:spcBef>
            </a:pPr>
            <a:r>
              <a:rPr lang="en-US" altLang="zh-CN" sz="2400">
                <a:latin typeface="Tahoma" pitchFamily="34" charset="0"/>
                <a:ea typeface="宋体" charset="-122"/>
                <a:sym typeface="Symbol" pitchFamily="18" charset="2"/>
              </a:rPr>
              <a:t>d  2  35		       30  z  2     40  x  1</a:t>
            </a:r>
          </a:p>
          <a:p>
            <a:pPr>
              <a:spcBef>
                <a:spcPct val="50000"/>
              </a:spcBef>
            </a:pPr>
            <a:r>
              <a:rPr lang="en-US" altLang="zh-CN" sz="2400">
                <a:latin typeface="Tahoma" pitchFamily="34" charset="0"/>
                <a:ea typeface="宋体" charset="-122"/>
                <a:sym typeface="Symbol" pitchFamily="18" charset="2"/>
              </a:rPr>
              <a:t>e  3  45                                         50  y  3</a:t>
            </a:r>
          </a:p>
          <a:p>
            <a:pPr>
              <a:spcBef>
                <a:spcPct val="50000"/>
              </a:spcBef>
            </a:pPr>
            <a:r>
              <a:rPr lang="en-US" altLang="zh-CN" sz="2400">
                <a:latin typeface="Tahoma" pitchFamily="34" charset="0"/>
                <a:ea typeface="宋体" charset="-122"/>
                <a:sym typeface="Symbol" pitchFamily="18" charset="2"/>
              </a:rPr>
              <a:t>	</a:t>
            </a:r>
            <a:endParaRPr lang="en-US" altLang="zh-CN" sz="2800">
              <a:latin typeface="Symbol" pitchFamily="18" charset="2"/>
              <a:ea typeface="宋体" charset="-122"/>
              <a:sym typeface="Symbol" pitchFamily="18" charset="2"/>
            </a:endParaRPr>
          </a:p>
        </p:txBody>
      </p:sp>
      <p:sp>
        <p:nvSpPr>
          <p:cNvPr id="11267" name="AutoShape 5"/>
          <p:cNvSpPr>
            <a:spLocks noChangeArrowheads="1"/>
          </p:cNvSpPr>
          <p:nvPr/>
        </p:nvSpPr>
        <p:spPr bwMode="auto">
          <a:xfrm rot="-5400000">
            <a:off x="4533900" y="4421188"/>
            <a:ext cx="304800" cy="533400"/>
          </a:xfrm>
          <a:prstGeom prst="flowChartCollate">
            <a:avLst/>
          </a:prstGeom>
          <a:solidFill>
            <a:schemeClr val="bg1"/>
          </a:solidFill>
          <a:ln w="9525">
            <a:solidFill>
              <a:schemeClr val="tx1"/>
            </a:solidFill>
            <a:miter lim="800000"/>
            <a:headEnd/>
            <a:tailEnd/>
          </a:ln>
        </p:spPr>
        <p:txBody>
          <a:bodyPr wrap="none" anchor="ctr"/>
          <a:lstStyle/>
          <a:p>
            <a:endParaRPr lang="zh-CN" altLang="en-US"/>
          </a:p>
        </p:txBody>
      </p:sp>
      <p:sp>
        <p:nvSpPr>
          <p:cNvPr id="11268" name="AutoShape 6"/>
          <p:cNvSpPr>
            <a:spLocks noChangeArrowheads="1"/>
          </p:cNvSpPr>
          <p:nvPr/>
        </p:nvSpPr>
        <p:spPr bwMode="auto">
          <a:xfrm rot="-2969405">
            <a:off x="5181600" y="3925888"/>
            <a:ext cx="457200" cy="457200"/>
          </a:xfrm>
          <a:prstGeom prst="leftArrow">
            <a:avLst>
              <a:gd name="adj1" fmla="val 50000"/>
              <a:gd name="adj2" fmla="val 25000"/>
            </a:avLst>
          </a:prstGeom>
          <a:solidFill>
            <a:schemeClr val="tx1"/>
          </a:solidFill>
          <a:ln w="9525">
            <a:solidFill>
              <a:schemeClr val="tx1"/>
            </a:solidFill>
            <a:miter lim="800000"/>
            <a:headEnd/>
            <a:tailEnd/>
          </a:ln>
        </p:spPr>
        <p:txBody>
          <a:bodyPr wrap="none" anchor="ctr"/>
          <a:lstStyle/>
          <a:p>
            <a:endParaRPr lang="zh-CN" altLang="en-US"/>
          </a:p>
        </p:txBody>
      </p:sp>
      <p:sp>
        <p:nvSpPr>
          <p:cNvPr id="11269" name="AutoShape 7"/>
          <p:cNvSpPr>
            <a:spLocks noChangeArrowheads="1"/>
          </p:cNvSpPr>
          <p:nvPr/>
        </p:nvSpPr>
        <p:spPr bwMode="auto">
          <a:xfrm rot="-5400000">
            <a:off x="4419600" y="5145088"/>
            <a:ext cx="457200" cy="457200"/>
          </a:xfrm>
          <a:prstGeom prst="leftArrow">
            <a:avLst>
              <a:gd name="adj1" fmla="val 50000"/>
              <a:gd name="adj2" fmla="val 25000"/>
            </a:avLst>
          </a:prstGeom>
          <a:solidFill>
            <a:schemeClr val="tx1"/>
          </a:solidFill>
          <a:ln w="9525">
            <a:solidFill>
              <a:schemeClr val="tx1"/>
            </a:solidFill>
            <a:miter lim="800000"/>
            <a:headEnd/>
            <a:tailEnd/>
          </a:ln>
        </p:spPr>
        <p:txBody>
          <a:bodyPr wrap="none" anchor="ctr"/>
          <a:lstStyle/>
          <a:p>
            <a:endParaRPr lang="zh-CN" altLang="en-US"/>
          </a:p>
        </p:txBody>
      </p:sp>
      <p:sp>
        <p:nvSpPr>
          <p:cNvPr id="11270" name="AutoShape 8"/>
          <p:cNvSpPr>
            <a:spLocks noChangeArrowheads="1"/>
          </p:cNvSpPr>
          <p:nvPr/>
        </p:nvSpPr>
        <p:spPr bwMode="auto">
          <a:xfrm rot="10800000">
            <a:off x="2819400" y="2478088"/>
            <a:ext cx="457200" cy="381000"/>
          </a:xfrm>
          <a:prstGeom prst="leftArrow">
            <a:avLst>
              <a:gd name="adj1" fmla="val 50000"/>
              <a:gd name="adj2" fmla="val 30000"/>
            </a:avLst>
          </a:prstGeom>
          <a:solidFill>
            <a:schemeClr val="tx1"/>
          </a:solidFill>
          <a:ln w="9525">
            <a:solidFill>
              <a:schemeClr val="tx1"/>
            </a:solidFill>
            <a:miter lim="800000"/>
            <a:headEnd/>
            <a:tailEnd/>
          </a:ln>
        </p:spPr>
        <p:txBody>
          <a:bodyPr wrap="none" anchor="ctr"/>
          <a:lstStyle/>
          <a:p>
            <a:endParaRPr lang="zh-CN" altLang="en-US"/>
          </a:p>
        </p:txBody>
      </p:sp>
      <p:sp>
        <p:nvSpPr>
          <p:cNvPr id="11271" name="AutoShape 9"/>
          <p:cNvSpPr>
            <a:spLocks noChangeArrowheads="1"/>
          </p:cNvSpPr>
          <p:nvPr/>
        </p:nvSpPr>
        <p:spPr bwMode="auto">
          <a:xfrm>
            <a:off x="6096000" y="2478088"/>
            <a:ext cx="304800" cy="381000"/>
          </a:xfrm>
          <a:prstGeom prst="leftArrow">
            <a:avLst>
              <a:gd name="adj1" fmla="val 50000"/>
              <a:gd name="adj2" fmla="val 25000"/>
            </a:avLst>
          </a:prstGeom>
          <a:solidFill>
            <a:schemeClr val="tx1"/>
          </a:solidFill>
          <a:ln w="9525">
            <a:solidFill>
              <a:schemeClr val="tx1"/>
            </a:solidFill>
            <a:miter lim="800000"/>
            <a:headEnd/>
            <a:tailEnd/>
          </a:ln>
        </p:spPr>
        <p:txBody>
          <a:bodyPr wrap="none" anchor="ctr"/>
          <a:lstStyle/>
          <a:p>
            <a:endParaRPr lang="zh-CN" altLang="en-US"/>
          </a:p>
        </p:txBody>
      </p:sp>
      <p:sp>
        <p:nvSpPr>
          <p:cNvPr id="11272" name="AutoShape 10"/>
          <p:cNvSpPr>
            <a:spLocks noChangeArrowheads="1"/>
          </p:cNvSpPr>
          <p:nvPr/>
        </p:nvSpPr>
        <p:spPr bwMode="auto">
          <a:xfrm rot="-7062309">
            <a:off x="3810000" y="3925888"/>
            <a:ext cx="457200" cy="457200"/>
          </a:xfrm>
          <a:prstGeom prst="leftArrow">
            <a:avLst>
              <a:gd name="adj1" fmla="val 50000"/>
              <a:gd name="adj2" fmla="val 25000"/>
            </a:avLst>
          </a:prstGeom>
          <a:solidFill>
            <a:schemeClr val="tx1"/>
          </a:solidFill>
          <a:ln w="9525">
            <a:solidFill>
              <a:schemeClr val="tx1"/>
            </a:solidFill>
            <a:miter lim="800000"/>
            <a:headEnd/>
            <a:tailEnd/>
          </a:ln>
        </p:spPr>
        <p:txBody>
          <a:bodyPr wrap="none" anchor="ctr"/>
          <a:lstStyle/>
          <a:p>
            <a:endParaRPr lang="zh-CN" altLang="en-US"/>
          </a:p>
        </p:txBody>
      </p:sp>
      <p:sp>
        <p:nvSpPr>
          <p:cNvPr id="11273" name="Line 15"/>
          <p:cNvSpPr>
            <a:spLocks noChangeShapeType="1"/>
          </p:cNvSpPr>
          <p:nvPr/>
        </p:nvSpPr>
        <p:spPr bwMode="auto">
          <a:xfrm>
            <a:off x="3276600" y="1639888"/>
            <a:ext cx="1295400" cy="0"/>
          </a:xfrm>
          <a:prstGeom prst="line">
            <a:avLst/>
          </a:prstGeom>
          <a:noFill/>
          <a:ln w="9525">
            <a:solidFill>
              <a:schemeClr val="tx1"/>
            </a:solidFill>
            <a:round/>
            <a:headEnd/>
            <a:tailEnd/>
          </a:ln>
        </p:spPr>
        <p:txBody>
          <a:bodyPr wrap="none" anchor="ctr"/>
          <a:lstStyle/>
          <a:p>
            <a:endParaRPr lang="zh-CN" altLang="en-US"/>
          </a:p>
        </p:txBody>
      </p:sp>
      <p:sp>
        <p:nvSpPr>
          <p:cNvPr id="11274" name="Line 16"/>
          <p:cNvSpPr>
            <a:spLocks noChangeShapeType="1"/>
          </p:cNvSpPr>
          <p:nvPr/>
        </p:nvSpPr>
        <p:spPr bwMode="auto">
          <a:xfrm>
            <a:off x="3276600" y="2173288"/>
            <a:ext cx="1295400" cy="0"/>
          </a:xfrm>
          <a:prstGeom prst="line">
            <a:avLst/>
          </a:prstGeom>
          <a:noFill/>
          <a:ln w="9525">
            <a:solidFill>
              <a:schemeClr val="tx1"/>
            </a:solidFill>
            <a:round/>
            <a:headEnd/>
            <a:tailEnd/>
          </a:ln>
        </p:spPr>
        <p:txBody>
          <a:bodyPr wrap="none" anchor="ctr"/>
          <a:lstStyle/>
          <a:p>
            <a:endParaRPr lang="zh-CN" altLang="en-US"/>
          </a:p>
        </p:txBody>
      </p:sp>
      <p:sp>
        <p:nvSpPr>
          <p:cNvPr id="11275" name="Line 17"/>
          <p:cNvSpPr>
            <a:spLocks noChangeShapeType="1"/>
          </p:cNvSpPr>
          <p:nvPr/>
        </p:nvSpPr>
        <p:spPr bwMode="auto">
          <a:xfrm>
            <a:off x="4800600" y="1639888"/>
            <a:ext cx="1295400" cy="0"/>
          </a:xfrm>
          <a:prstGeom prst="line">
            <a:avLst/>
          </a:prstGeom>
          <a:noFill/>
          <a:ln w="9525">
            <a:solidFill>
              <a:schemeClr val="tx1"/>
            </a:solidFill>
            <a:round/>
            <a:headEnd/>
            <a:tailEnd/>
          </a:ln>
        </p:spPr>
        <p:txBody>
          <a:bodyPr wrap="none" anchor="ctr"/>
          <a:lstStyle/>
          <a:p>
            <a:endParaRPr lang="zh-CN" altLang="en-US"/>
          </a:p>
        </p:txBody>
      </p:sp>
      <p:sp>
        <p:nvSpPr>
          <p:cNvPr id="11276" name="Line 18"/>
          <p:cNvSpPr>
            <a:spLocks noChangeShapeType="1"/>
          </p:cNvSpPr>
          <p:nvPr/>
        </p:nvSpPr>
        <p:spPr bwMode="auto">
          <a:xfrm>
            <a:off x="4800600" y="2173288"/>
            <a:ext cx="1295400" cy="0"/>
          </a:xfrm>
          <a:prstGeom prst="line">
            <a:avLst/>
          </a:prstGeom>
          <a:noFill/>
          <a:ln w="9525">
            <a:solidFill>
              <a:schemeClr val="tx1"/>
            </a:solidFill>
            <a:round/>
            <a:headEnd/>
            <a:tailEnd/>
          </a:ln>
        </p:spPr>
        <p:txBody>
          <a:bodyPr wrap="none" anchor="ctr"/>
          <a:lstStyle/>
          <a:p>
            <a:endParaRPr lang="zh-CN" altLang="en-US"/>
          </a:p>
        </p:txBody>
      </p:sp>
      <p:sp>
        <p:nvSpPr>
          <p:cNvPr id="11277" name="Line 24"/>
          <p:cNvSpPr>
            <a:spLocks noChangeShapeType="1"/>
          </p:cNvSpPr>
          <p:nvPr/>
        </p:nvSpPr>
        <p:spPr bwMode="auto">
          <a:xfrm>
            <a:off x="3276600" y="1563688"/>
            <a:ext cx="0" cy="1981200"/>
          </a:xfrm>
          <a:prstGeom prst="line">
            <a:avLst/>
          </a:prstGeom>
          <a:noFill/>
          <a:ln w="9525">
            <a:solidFill>
              <a:schemeClr val="tx1"/>
            </a:solidFill>
            <a:round/>
            <a:headEnd/>
            <a:tailEnd/>
          </a:ln>
        </p:spPr>
        <p:txBody>
          <a:bodyPr wrap="none" anchor="ctr"/>
          <a:lstStyle/>
          <a:p>
            <a:endParaRPr lang="zh-CN" altLang="en-US"/>
          </a:p>
        </p:txBody>
      </p:sp>
      <p:sp>
        <p:nvSpPr>
          <p:cNvPr id="11278" name="Line 25"/>
          <p:cNvSpPr>
            <a:spLocks noChangeShapeType="1"/>
          </p:cNvSpPr>
          <p:nvPr/>
        </p:nvSpPr>
        <p:spPr bwMode="auto">
          <a:xfrm>
            <a:off x="3657600" y="1639888"/>
            <a:ext cx="0" cy="1981200"/>
          </a:xfrm>
          <a:prstGeom prst="line">
            <a:avLst/>
          </a:prstGeom>
          <a:noFill/>
          <a:ln w="9525">
            <a:solidFill>
              <a:schemeClr val="tx1"/>
            </a:solidFill>
            <a:round/>
            <a:headEnd/>
            <a:tailEnd/>
          </a:ln>
        </p:spPr>
        <p:txBody>
          <a:bodyPr wrap="none" anchor="ctr"/>
          <a:lstStyle/>
          <a:p>
            <a:endParaRPr lang="zh-CN" altLang="en-US"/>
          </a:p>
        </p:txBody>
      </p:sp>
      <p:sp>
        <p:nvSpPr>
          <p:cNvPr id="11279" name="Line 26"/>
          <p:cNvSpPr>
            <a:spLocks noChangeShapeType="1"/>
          </p:cNvSpPr>
          <p:nvPr/>
        </p:nvSpPr>
        <p:spPr bwMode="auto">
          <a:xfrm>
            <a:off x="4038600" y="1639888"/>
            <a:ext cx="0" cy="1981200"/>
          </a:xfrm>
          <a:prstGeom prst="line">
            <a:avLst/>
          </a:prstGeom>
          <a:noFill/>
          <a:ln w="9525">
            <a:solidFill>
              <a:schemeClr val="tx1"/>
            </a:solidFill>
            <a:round/>
            <a:headEnd/>
            <a:tailEnd/>
          </a:ln>
        </p:spPr>
        <p:txBody>
          <a:bodyPr wrap="none" anchor="ctr"/>
          <a:lstStyle/>
          <a:p>
            <a:endParaRPr lang="zh-CN" altLang="en-US"/>
          </a:p>
        </p:txBody>
      </p:sp>
      <p:sp>
        <p:nvSpPr>
          <p:cNvPr id="11280" name="Line 27"/>
          <p:cNvSpPr>
            <a:spLocks noChangeShapeType="1"/>
          </p:cNvSpPr>
          <p:nvPr/>
        </p:nvSpPr>
        <p:spPr bwMode="auto">
          <a:xfrm>
            <a:off x="4572000" y="1639888"/>
            <a:ext cx="0" cy="1981200"/>
          </a:xfrm>
          <a:prstGeom prst="line">
            <a:avLst/>
          </a:prstGeom>
          <a:noFill/>
          <a:ln w="9525">
            <a:solidFill>
              <a:schemeClr val="tx1"/>
            </a:solidFill>
            <a:round/>
            <a:headEnd/>
            <a:tailEnd/>
          </a:ln>
        </p:spPr>
        <p:txBody>
          <a:bodyPr wrap="none" anchor="ctr"/>
          <a:lstStyle/>
          <a:p>
            <a:endParaRPr lang="zh-CN" altLang="en-US"/>
          </a:p>
        </p:txBody>
      </p:sp>
      <p:grpSp>
        <p:nvGrpSpPr>
          <p:cNvPr id="2" name="Group 37"/>
          <p:cNvGrpSpPr>
            <a:grpSpLocks/>
          </p:cNvGrpSpPr>
          <p:nvPr/>
        </p:nvGrpSpPr>
        <p:grpSpPr bwMode="auto">
          <a:xfrm>
            <a:off x="1371600" y="1030288"/>
            <a:ext cx="1295400" cy="3581400"/>
            <a:chOff x="432" y="384"/>
            <a:chExt cx="816" cy="2256"/>
          </a:xfrm>
        </p:grpSpPr>
        <p:sp>
          <p:nvSpPr>
            <p:cNvPr id="11293" name="Line 11"/>
            <p:cNvSpPr>
              <a:spLocks noChangeShapeType="1"/>
            </p:cNvSpPr>
            <p:nvPr/>
          </p:nvSpPr>
          <p:spPr bwMode="auto">
            <a:xfrm>
              <a:off x="432" y="384"/>
              <a:ext cx="816" cy="0"/>
            </a:xfrm>
            <a:prstGeom prst="line">
              <a:avLst/>
            </a:prstGeom>
            <a:noFill/>
            <a:ln w="9525">
              <a:solidFill>
                <a:schemeClr val="tx1"/>
              </a:solidFill>
              <a:round/>
              <a:headEnd/>
              <a:tailEnd/>
            </a:ln>
          </p:spPr>
          <p:txBody>
            <a:bodyPr wrap="none" anchor="ctr"/>
            <a:lstStyle/>
            <a:p>
              <a:endParaRPr lang="zh-CN" altLang="en-US"/>
            </a:p>
          </p:txBody>
        </p:sp>
        <p:sp>
          <p:nvSpPr>
            <p:cNvPr id="11294" name="Line 14"/>
            <p:cNvSpPr>
              <a:spLocks noChangeShapeType="1"/>
            </p:cNvSpPr>
            <p:nvPr/>
          </p:nvSpPr>
          <p:spPr bwMode="auto">
            <a:xfrm>
              <a:off x="432" y="720"/>
              <a:ext cx="816" cy="0"/>
            </a:xfrm>
            <a:prstGeom prst="line">
              <a:avLst/>
            </a:prstGeom>
            <a:noFill/>
            <a:ln w="9525">
              <a:solidFill>
                <a:schemeClr val="tx1"/>
              </a:solidFill>
              <a:round/>
              <a:headEnd/>
              <a:tailEnd/>
            </a:ln>
          </p:spPr>
          <p:txBody>
            <a:bodyPr wrap="none" anchor="ctr"/>
            <a:lstStyle/>
            <a:p>
              <a:endParaRPr lang="zh-CN" altLang="en-US"/>
            </a:p>
          </p:txBody>
        </p:sp>
        <p:sp>
          <p:nvSpPr>
            <p:cNvPr id="11295" name="Line 19"/>
            <p:cNvSpPr>
              <a:spLocks noChangeShapeType="1"/>
            </p:cNvSpPr>
            <p:nvPr/>
          </p:nvSpPr>
          <p:spPr bwMode="auto">
            <a:xfrm>
              <a:off x="432" y="384"/>
              <a:ext cx="0" cy="2256"/>
            </a:xfrm>
            <a:prstGeom prst="line">
              <a:avLst/>
            </a:prstGeom>
            <a:noFill/>
            <a:ln w="9525">
              <a:solidFill>
                <a:schemeClr val="tx1"/>
              </a:solidFill>
              <a:round/>
              <a:headEnd/>
              <a:tailEnd/>
            </a:ln>
          </p:spPr>
          <p:txBody>
            <a:bodyPr wrap="none" anchor="ctr"/>
            <a:lstStyle/>
            <a:p>
              <a:endParaRPr lang="zh-CN" altLang="en-US"/>
            </a:p>
          </p:txBody>
        </p:sp>
        <p:sp>
          <p:nvSpPr>
            <p:cNvPr id="11296" name="Line 20"/>
            <p:cNvSpPr>
              <a:spLocks noChangeShapeType="1"/>
            </p:cNvSpPr>
            <p:nvPr/>
          </p:nvSpPr>
          <p:spPr bwMode="auto">
            <a:xfrm>
              <a:off x="1248" y="384"/>
              <a:ext cx="0" cy="2256"/>
            </a:xfrm>
            <a:prstGeom prst="line">
              <a:avLst/>
            </a:prstGeom>
            <a:noFill/>
            <a:ln w="9525">
              <a:solidFill>
                <a:schemeClr val="tx1"/>
              </a:solidFill>
              <a:round/>
              <a:headEnd/>
              <a:tailEnd/>
            </a:ln>
          </p:spPr>
          <p:txBody>
            <a:bodyPr wrap="none" anchor="ctr"/>
            <a:lstStyle/>
            <a:p>
              <a:endParaRPr lang="zh-CN" altLang="en-US"/>
            </a:p>
          </p:txBody>
        </p:sp>
        <p:sp>
          <p:nvSpPr>
            <p:cNvPr id="11297" name="Line 29"/>
            <p:cNvSpPr>
              <a:spLocks noChangeShapeType="1"/>
            </p:cNvSpPr>
            <p:nvPr/>
          </p:nvSpPr>
          <p:spPr bwMode="auto">
            <a:xfrm>
              <a:off x="720" y="384"/>
              <a:ext cx="0" cy="2256"/>
            </a:xfrm>
            <a:prstGeom prst="line">
              <a:avLst/>
            </a:prstGeom>
            <a:noFill/>
            <a:ln w="9525">
              <a:solidFill>
                <a:schemeClr val="tx1"/>
              </a:solidFill>
              <a:round/>
              <a:headEnd/>
              <a:tailEnd/>
            </a:ln>
          </p:spPr>
          <p:txBody>
            <a:bodyPr wrap="none" anchor="ctr"/>
            <a:lstStyle/>
            <a:p>
              <a:endParaRPr lang="zh-CN" altLang="en-US"/>
            </a:p>
          </p:txBody>
        </p:sp>
        <p:sp>
          <p:nvSpPr>
            <p:cNvPr id="11298" name="Line 30"/>
            <p:cNvSpPr>
              <a:spLocks noChangeShapeType="1"/>
            </p:cNvSpPr>
            <p:nvPr/>
          </p:nvSpPr>
          <p:spPr bwMode="auto">
            <a:xfrm>
              <a:off x="960" y="384"/>
              <a:ext cx="0" cy="2256"/>
            </a:xfrm>
            <a:prstGeom prst="line">
              <a:avLst/>
            </a:prstGeom>
            <a:noFill/>
            <a:ln w="9525">
              <a:solidFill>
                <a:schemeClr val="tx1"/>
              </a:solidFill>
              <a:round/>
              <a:headEnd/>
              <a:tailEnd/>
            </a:ln>
          </p:spPr>
          <p:txBody>
            <a:bodyPr wrap="none" anchor="ctr"/>
            <a:lstStyle/>
            <a:p>
              <a:endParaRPr lang="zh-CN" altLang="en-US"/>
            </a:p>
          </p:txBody>
        </p:sp>
      </p:grpSp>
      <p:grpSp>
        <p:nvGrpSpPr>
          <p:cNvPr id="3" name="Group 38"/>
          <p:cNvGrpSpPr>
            <a:grpSpLocks/>
          </p:cNvGrpSpPr>
          <p:nvPr/>
        </p:nvGrpSpPr>
        <p:grpSpPr bwMode="auto">
          <a:xfrm>
            <a:off x="6400800" y="954088"/>
            <a:ext cx="1295400" cy="3581400"/>
            <a:chOff x="3600" y="336"/>
            <a:chExt cx="816" cy="2256"/>
          </a:xfrm>
        </p:grpSpPr>
        <p:sp>
          <p:nvSpPr>
            <p:cNvPr id="11287" name="Line 12"/>
            <p:cNvSpPr>
              <a:spLocks noChangeShapeType="1"/>
            </p:cNvSpPr>
            <p:nvPr/>
          </p:nvSpPr>
          <p:spPr bwMode="auto">
            <a:xfrm>
              <a:off x="3600" y="336"/>
              <a:ext cx="816" cy="0"/>
            </a:xfrm>
            <a:prstGeom prst="line">
              <a:avLst/>
            </a:prstGeom>
            <a:noFill/>
            <a:ln w="9525">
              <a:solidFill>
                <a:schemeClr val="tx1"/>
              </a:solidFill>
              <a:round/>
              <a:headEnd/>
              <a:tailEnd/>
            </a:ln>
          </p:spPr>
          <p:txBody>
            <a:bodyPr wrap="none" anchor="ctr"/>
            <a:lstStyle/>
            <a:p>
              <a:endParaRPr lang="zh-CN" altLang="en-US"/>
            </a:p>
          </p:txBody>
        </p:sp>
        <p:sp>
          <p:nvSpPr>
            <p:cNvPr id="11288" name="Line 13"/>
            <p:cNvSpPr>
              <a:spLocks noChangeShapeType="1"/>
            </p:cNvSpPr>
            <p:nvPr/>
          </p:nvSpPr>
          <p:spPr bwMode="auto">
            <a:xfrm>
              <a:off x="3600" y="720"/>
              <a:ext cx="816" cy="0"/>
            </a:xfrm>
            <a:prstGeom prst="line">
              <a:avLst/>
            </a:prstGeom>
            <a:noFill/>
            <a:ln w="9525">
              <a:solidFill>
                <a:schemeClr val="tx1"/>
              </a:solidFill>
              <a:round/>
              <a:headEnd/>
              <a:tailEnd/>
            </a:ln>
          </p:spPr>
          <p:txBody>
            <a:bodyPr wrap="none" anchor="ctr"/>
            <a:lstStyle/>
            <a:p>
              <a:endParaRPr lang="zh-CN" altLang="en-US"/>
            </a:p>
          </p:txBody>
        </p:sp>
        <p:sp>
          <p:nvSpPr>
            <p:cNvPr id="11289" name="Line 21"/>
            <p:cNvSpPr>
              <a:spLocks noChangeShapeType="1"/>
            </p:cNvSpPr>
            <p:nvPr/>
          </p:nvSpPr>
          <p:spPr bwMode="auto">
            <a:xfrm>
              <a:off x="3600" y="336"/>
              <a:ext cx="0" cy="2256"/>
            </a:xfrm>
            <a:prstGeom prst="line">
              <a:avLst/>
            </a:prstGeom>
            <a:noFill/>
            <a:ln w="9525">
              <a:solidFill>
                <a:schemeClr val="tx1"/>
              </a:solidFill>
              <a:round/>
              <a:headEnd/>
              <a:tailEnd/>
            </a:ln>
          </p:spPr>
          <p:txBody>
            <a:bodyPr wrap="none" anchor="ctr"/>
            <a:lstStyle/>
            <a:p>
              <a:endParaRPr lang="zh-CN" altLang="en-US"/>
            </a:p>
          </p:txBody>
        </p:sp>
        <p:sp>
          <p:nvSpPr>
            <p:cNvPr id="11290" name="Line 22"/>
            <p:cNvSpPr>
              <a:spLocks noChangeShapeType="1"/>
            </p:cNvSpPr>
            <p:nvPr/>
          </p:nvSpPr>
          <p:spPr bwMode="auto">
            <a:xfrm>
              <a:off x="4416" y="336"/>
              <a:ext cx="0" cy="2256"/>
            </a:xfrm>
            <a:prstGeom prst="line">
              <a:avLst/>
            </a:prstGeom>
            <a:noFill/>
            <a:ln w="9525">
              <a:solidFill>
                <a:schemeClr val="tx1"/>
              </a:solidFill>
              <a:round/>
              <a:headEnd/>
              <a:tailEnd/>
            </a:ln>
          </p:spPr>
          <p:txBody>
            <a:bodyPr wrap="none" anchor="ctr"/>
            <a:lstStyle/>
            <a:p>
              <a:endParaRPr lang="zh-CN" altLang="en-US"/>
            </a:p>
          </p:txBody>
        </p:sp>
        <p:sp>
          <p:nvSpPr>
            <p:cNvPr id="11291" name="Line 31"/>
            <p:cNvSpPr>
              <a:spLocks noChangeShapeType="1"/>
            </p:cNvSpPr>
            <p:nvPr/>
          </p:nvSpPr>
          <p:spPr bwMode="auto">
            <a:xfrm>
              <a:off x="3888" y="336"/>
              <a:ext cx="0" cy="2256"/>
            </a:xfrm>
            <a:prstGeom prst="line">
              <a:avLst/>
            </a:prstGeom>
            <a:noFill/>
            <a:ln w="9525">
              <a:solidFill>
                <a:schemeClr val="tx1"/>
              </a:solidFill>
              <a:round/>
              <a:headEnd/>
              <a:tailEnd/>
            </a:ln>
          </p:spPr>
          <p:txBody>
            <a:bodyPr wrap="none" anchor="ctr"/>
            <a:lstStyle/>
            <a:p>
              <a:endParaRPr lang="zh-CN" altLang="en-US"/>
            </a:p>
          </p:txBody>
        </p:sp>
        <p:sp>
          <p:nvSpPr>
            <p:cNvPr id="11292" name="Line 32"/>
            <p:cNvSpPr>
              <a:spLocks noChangeShapeType="1"/>
            </p:cNvSpPr>
            <p:nvPr/>
          </p:nvSpPr>
          <p:spPr bwMode="auto">
            <a:xfrm>
              <a:off x="4128" y="336"/>
              <a:ext cx="0" cy="2256"/>
            </a:xfrm>
            <a:prstGeom prst="line">
              <a:avLst/>
            </a:prstGeom>
            <a:noFill/>
            <a:ln w="9525">
              <a:solidFill>
                <a:schemeClr val="tx1"/>
              </a:solidFill>
              <a:round/>
              <a:headEnd/>
              <a:tailEnd/>
            </a:ln>
          </p:spPr>
          <p:txBody>
            <a:bodyPr wrap="none" anchor="ctr"/>
            <a:lstStyle/>
            <a:p>
              <a:endParaRPr lang="zh-CN" altLang="en-US"/>
            </a:p>
          </p:txBody>
        </p:sp>
      </p:grpSp>
      <p:sp>
        <p:nvSpPr>
          <p:cNvPr id="11283" name="Line 33"/>
          <p:cNvSpPr>
            <a:spLocks noChangeShapeType="1"/>
          </p:cNvSpPr>
          <p:nvPr/>
        </p:nvSpPr>
        <p:spPr bwMode="auto">
          <a:xfrm>
            <a:off x="4800600" y="1639888"/>
            <a:ext cx="0" cy="1981200"/>
          </a:xfrm>
          <a:prstGeom prst="line">
            <a:avLst/>
          </a:prstGeom>
          <a:noFill/>
          <a:ln w="9525">
            <a:solidFill>
              <a:schemeClr val="tx1"/>
            </a:solidFill>
            <a:round/>
            <a:headEnd/>
            <a:tailEnd/>
          </a:ln>
        </p:spPr>
        <p:txBody>
          <a:bodyPr wrap="none" anchor="ctr"/>
          <a:lstStyle/>
          <a:p>
            <a:endParaRPr lang="zh-CN" altLang="en-US"/>
          </a:p>
        </p:txBody>
      </p:sp>
      <p:sp>
        <p:nvSpPr>
          <p:cNvPr id="11284" name="Line 34"/>
          <p:cNvSpPr>
            <a:spLocks noChangeShapeType="1"/>
          </p:cNvSpPr>
          <p:nvPr/>
        </p:nvSpPr>
        <p:spPr bwMode="auto">
          <a:xfrm>
            <a:off x="5334000" y="1639888"/>
            <a:ext cx="0" cy="1981200"/>
          </a:xfrm>
          <a:prstGeom prst="line">
            <a:avLst/>
          </a:prstGeom>
          <a:noFill/>
          <a:ln w="9525">
            <a:solidFill>
              <a:schemeClr val="tx1"/>
            </a:solidFill>
            <a:round/>
            <a:headEnd/>
            <a:tailEnd/>
          </a:ln>
        </p:spPr>
        <p:txBody>
          <a:bodyPr wrap="none" anchor="ctr"/>
          <a:lstStyle/>
          <a:p>
            <a:endParaRPr lang="zh-CN" altLang="en-US"/>
          </a:p>
        </p:txBody>
      </p:sp>
      <p:sp>
        <p:nvSpPr>
          <p:cNvPr id="11285" name="Line 35"/>
          <p:cNvSpPr>
            <a:spLocks noChangeShapeType="1"/>
          </p:cNvSpPr>
          <p:nvPr/>
        </p:nvSpPr>
        <p:spPr bwMode="auto">
          <a:xfrm>
            <a:off x="5715000" y="1639888"/>
            <a:ext cx="0" cy="1981200"/>
          </a:xfrm>
          <a:prstGeom prst="line">
            <a:avLst/>
          </a:prstGeom>
          <a:noFill/>
          <a:ln w="9525">
            <a:solidFill>
              <a:schemeClr val="tx1"/>
            </a:solidFill>
            <a:round/>
            <a:headEnd/>
            <a:tailEnd/>
          </a:ln>
        </p:spPr>
        <p:txBody>
          <a:bodyPr wrap="none" anchor="ctr"/>
          <a:lstStyle/>
          <a:p>
            <a:endParaRPr lang="zh-CN" altLang="en-US"/>
          </a:p>
        </p:txBody>
      </p:sp>
      <p:sp>
        <p:nvSpPr>
          <p:cNvPr id="11286" name="Line 36"/>
          <p:cNvSpPr>
            <a:spLocks noChangeShapeType="1"/>
          </p:cNvSpPr>
          <p:nvPr/>
        </p:nvSpPr>
        <p:spPr bwMode="auto">
          <a:xfrm>
            <a:off x="6096000" y="1639888"/>
            <a:ext cx="0" cy="1981200"/>
          </a:xfrm>
          <a:prstGeom prst="line">
            <a:avLst/>
          </a:prstGeom>
          <a:noFill/>
          <a:ln w="9525">
            <a:solidFill>
              <a:schemeClr val="tx1"/>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如何执行该查询？</a:t>
            </a:r>
            <a:endParaRPr lang="zh-CN" altLang="en-US" dirty="0"/>
          </a:p>
        </p:txBody>
      </p:sp>
      <p:sp>
        <p:nvSpPr>
          <p:cNvPr id="3" name="内容占位符 2"/>
          <p:cNvSpPr>
            <a:spLocks noGrp="1"/>
          </p:cNvSpPr>
          <p:nvPr>
            <p:ph idx="1"/>
          </p:nvPr>
        </p:nvSpPr>
        <p:spPr>
          <a:xfrm>
            <a:off x="228600" y="2591544"/>
            <a:ext cx="8726488" cy="3789784"/>
          </a:xfrm>
        </p:spPr>
        <p:txBody>
          <a:bodyPr/>
          <a:lstStyle/>
          <a:p>
            <a:pPr eaLnBrk="1" hangingPunct="1">
              <a:buNone/>
            </a:pPr>
            <a:r>
              <a:rPr lang="zh-CN" altLang="en-US" dirty="0" smtClean="0"/>
              <a:t>使用</a:t>
            </a:r>
            <a:r>
              <a:rPr lang="en-US" altLang="zh-CN" dirty="0" smtClean="0"/>
              <a:t>R.A</a:t>
            </a:r>
            <a:r>
              <a:rPr lang="zh-CN" altLang="en-US" dirty="0" smtClean="0"/>
              <a:t>和</a:t>
            </a:r>
            <a:r>
              <a:rPr lang="en-US" altLang="zh-CN" dirty="0" smtClean="0"/>
              <a:t>S.C</a:t>
            </a:r>
            <a:r>
              <a:rPr lang="zh-CN" altLang="en-US" dirty="0" smtClean="0"/>
              <a:t>上的索引</a:t>
            </a:r>
            <a:endParaRPr lang="en-US" altLang="zh-CN" dirty="0" smtClean="0"/>
          </a:p>
          <a:p>
            <a:pPr marL="514350" indent="-514350" eaLnBrk="1" hangingPunct="1">
              <a:buFont typeface="+mj-lt"/>
              <a:buAutoNum type="arabicPeriod"/>
            </a:pPr>
            <a:r>
              <a:rPr lang="zh-CN" altLang="en-US" dirty="0" smtClean="0"/>
              <a:t>使用</a:t>
            </a:r>
            <a:r>
              <a:rPr lang="en-US" altLang="zh-CN" dirty="0" smtClean="0"/>
              <a:t>R.A</a:t>
            </a:r>
            <a:r>
              <a:rPr lang="zh-CN" altLang="en-US" dirty="0" smtClean="0"/>
              <a:t>的索引选择 </a:t>
            </a:r>
            <a:r>
              <a:rPr lang="en-US" altLang="zh-CN" dirty="0" smtClean="0"/>
              <a:t>R.A = </a:t>
            </a:r>
            <a:r>
              <a:rPr lang="en-US" altLang="zh-CN" dirty="0" smtClean="0">
                <a:latin typeface="Tahoma" pitchFamily="34" charset="0"/>
              </a:rPr>
              <a:t>“</a:t>
            </a:r>
            <a:r>
              <a:rPr lang="en-US" altLang="zh-CN" dirty="0" smtClean="0"/>
              <a:t>c</a:t>
            </a:r>
            <a:r>
              <a:rPr lang="en-US" altLang="zh-CN" dirty="0" smtClean="0">
                <a:latin typeface="Tahoma" pitchFamily="34" charset="0"/>
              </a:rPr>
              <a:t>”</a:t>
            </a:r>
            <a:r>
              <a:rPr lang="zh-CN" altLang="en-US" dirty="0" smtClean="0"/>
              <a:t>的元组</a:t>
            </a:r>
          </a:p>
          <a:p>
            <a:pPr marL="514350" indent="-514350" eaLnBrk="1" hangingPunct="1">
              <a:buFont typeface="+mj-lt"/>
              <a:buAutoNum type="arabicPeriod"/>
            </a:pPr>
            <a:r>
              <a:rPr lang="zh-CN" altLang="en-US" dirty="0" smtClean="0"/>
              <a:t>对每个找到的元组的</a:t>
            </a:r>
            <a:r>
              <a:rPr lang="en-US" altLang="zh-CN" dirty="0" smtClean="0"/>
              <a:t>R.C</a:t>
            </a:r>
            <a:r>
              <a:rPr lang="zh-CN" altLang="en-US" dirty="0" smtClean="0"/>
              <a:t>值</a:t>
            </a:r>
            <a:r>
              <a:rPr lang="en-US" altLang="zh-CN" dirty="0" smtClean="0"/>
              <a:t>, </a:t>
            </a:r>
            <a:r>
              <a:rPr lang="zh-CN" altLang="en-US" dirty="0" smtClean="0"/>
              <a:t>使用</a:t>
            </a:r>
            <a:r>
              <a:rPr lang="en-US" altLang="zh-CN" dirty="0" smtClean="0"/>
              <a:t>S.C</a:t>
            </a:r>
            <a:r>
              <a:rPr lang="zh-CN" altLang="en-US" dirty="0" smtClean="0"/>
              <a:t>上的索引查找</a:t>
            </a:r>
            <a:r>
              <a:rPr lang="en-US" altLang="zh-CN" dirty="0" smtClean="0"/>
              <a:t>S</a:t>
            </a:r>
            <a:r>
              <a:rPr lang="zh-CN" altLang="en-US" dirty="0" smtClean="0"/>
              <a:t>中匹配的元组</a:t>
            </a:r>
          </a:p>
          <a:p>
            <a:pPr marL="514350" indent="-514350" eaLnBrk="1" hangingPunct="1">
              <a:buFont typeface="+mj-lt"/>
              <a:buAutoNum type="arabicPeriod"/>
            </a:pPr>
            <a:r>
              <a:rPr lang="zh-CN" altLang="en-US" dirty="0" smtClean="0"/>
              <a:t>消除</a:t>
            </a:r>
            <a:r>
              <a:rPr lang="en-US" altLang="zh-CN" dirty="0" smtClean="0"/>
              <a:t>S</a:t>
            </a:r>
            <a:r>
              <a:rPr lang="zh-CN" altLang="en-US" dirty="0" smtClean="0"/>
              <a:t>中 </a:t>
            </a:r>
            <a:r>
              <a:rPr lang="en-US" altLang="zh-CN" dirty="0" smtClean="0"/>
              <a:t>S.E </a:t>
            </a:r>
            <a:r>
              <a:rPr lang="en-US" altLang="zh-CN" dirty="0" smtClean="0">
                <a:sym typeface="Symbol" pitchFamily="18" charset="2"/>
              </a:rPr>
              <a:t> 2</a:t>
            </a:r>
            <a:r>
              <a:rPr lang="zh-CN" altLang="en-US" dirty="0" smtClean="0">
                <a:sym typeface="Symbol" pitchFamily="18" charset="2"/>
              </a:rPr>
              <a:t>的元组</a:t>
            </a:r>
          </a:p>
          <a:p>
            <a:pPr marL="514350" indent="-514350" eaLnBrk="1" hangingPunct="1">
              <a:buFont typeface="+mj-lt"/>
              <a:buAutoNum type="arabicPeriod"/>
            </a:pPr>
            <a:r>
              <a:rPr lang="zh-CN" altLang="en-US" dirty="0" smtClean="0"/>
              <a:t>连接匹配的</a:t>
            </a:r>
            <a:r>
              <a:rPr lang="en-US" altLang="zh-CN" dirty="0" smtClean="0">
                <a:sym typeface="Symbol" pitchFamily="18" charset="2"/>
              </a:rPr>
              <a:t>R,S</a:t>
            </a:r>
            <a:r>
              <a:rPr lang="zh-CN" altLang="en-US" dirty="0" smtClean="0">
                <a:sym typeface="Symbol" pitchFamily="18" charset="2"/>
              </a:rPr>
              <a:t>元组，投影</a:t>
            </a:r>
            <a:r>
              <a:rPr lang="en-US" altLang="zh-CN" dirty="0" smtClean="0">
                <a:sym typeface="Symbol" pitchFamily="18" charset="2"/>
              </a:rPr>
              <a:t>B,D</a:t>
            </a:r>
            <a:r>
              <a:rPr lang="zh-CN" altLang="en-US" dirty="0" smtClean="0">
                <a:sym typeface="Symbol" pitchFamily="18" charset="2"/>
              </a:rPr>
              <a:t>属性</a:t>
            </a:r>
            <a:endParaRPr lang="en-US" altLang="zh-CN" dirty="0" smtClean="0"/>
          </a:p>
          <a:p>
            <a:endParaRPr lang="zh-CN" altLang="en-US" dirty="0"/>
          </a:p>
        </p:txBody>
      </p:sp>
      <p:sp>
        <p:nvSpPr>
          <p:cNvPr id="4" name="Rectangle 2"/>
          <p:cNvSpPr>
            <a:spLocks noChangeArrowheads="1"/>
          </p:cNvSpPr>
          <p:nvPr/>
        </p:nvSpPr>
        <p:spPr bwMode="auto">
          <a:xfrm>
            <a:off x="3275856" y="1340768"/>
            <a:ext cx="1524000" cy="762000"/>
          </a:xfrm>
          <a:prstGeom prst="rect">
            <a:avLst/>
          </a:prstGeom>
          <a:solidFill>
            <a:schemeClr val="bg1"/>
          </a:solidFill>
          <a:ln w="9525">
            <a:solidFill>
              <a:schemeClr val="tx1"/>
            </a:solidFill>
            <a:miter lim="800000"/>
            <a:headEnd/>
            <a:tailEnd/>
          </a:ln>
        </p:spPr>
        <p:txBody>
          <a:bodyPr wrap="none" anchor="ctr"/>
          <a:lstStyle/>
          <a:p>
            <a:pPr algn="ctr"/>
            <a:r>
              <a:rPr lang="zh-CN" altLang="en-US" sz="3600">
                <a:latin typeface="Times New Roman" pitchFamily="18" charset="0"/>
                <a:ea typeface="宋体" charset="-122"/>
              </a:rPr>
              <a:t>方案三</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华文新魏"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华文新魏"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Designs\Blends.pot</Template>
  <TotalTime>9930</TotalTime>
  <Words>2667</Words>
  <Application>Microsoft Office PowerPoint</Application>
  <PresentationFormat>全屏显示(4:3)</PresentationFormat>
  <Paragraphs>413</Paragraphs>
  <Slides>52</Slides>
  <Notes>6</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52</vt:i4>
      </vt:variant>
    </vt:vector>
  </HeadingPairs>
  <TitlesOfParts>
    <vt:vector size="68" baseType="lpstr">
      <vt:lpstr>Arial Unicode MS</vt:lpstr>
      <vt:lpstr>Greek Symbols</vt:lpstr>
      <vt:lpstr>华文新魏</vt:lpstr>
      <vt:lpstr>隶书</vt:lpstr>
      <vt:lpstr>宋体</vt:lpstr>
      <vt:lpstr>Arial</vt:lpstr>
      <vt:lpstr>French Script MT</vt:lpstr>
      <vt:lpstr>Lucida Sans Unicode</vt:lpstr>
      <vt:lpstr>Monotype Corsiva</vt:lpstr>
      <vt:lpstr>Symbol</vt:lpstr>
      <vt:lpstr>Tahoma</vt:lpstr>
      <vt:lpstr>Times New Roman</vt:lpstr>
      <vt:lpstr>Wingdings</vt:lpstr>
      <vt:lpstr>Blends</vt:lpstr>
      <vt:lpstr>2_Blends</vt:lpstr>
      <vt:lpstr>3_Blends</vt:lpstr>
      <vt:lpstr>PowerPoint 演示文稿</vt:lpstr>
      <vt:lpstr>提纲</vt:lpstr>
      <vt:lpstr>简单示例</vt:lpstr>
      <vt:lpstr>PowerPoint 演示文稿</vt:lpstr>
      <vt:lpstr>如何执行该查询？</vt:lpstr>
      <vt:lpstr>PowerPoint 演示文稿</vt:lpstr>
      <vt:lpstr>如何执行该查询？</vt:lpstr>
      <vt:lpstr>PowerPoint 演示文稿</vt:lpstr>
      <vt:lpstr>如何执行该查询？</vt:lpstr>
      <vt:lpstr>PowerPoint 演示文稿</vt:lpstr>
      <vt:lpstr>各种访问方法</vt:lpstr>
      <vt:lpstr>各种访问方法</vt:lpstr>
      <vt:lpstr>各种访问方法</vt:lpstr>
      <vt:lpstr>各种访问方法</vt:lpstr>
      <vt:lpstr>各种访问方法</vt:lpstr>
      <vt:lpstr>各种访问方法</vt:lpstr>
      <vt:lpstr>各种访问方法</vt:lpstr>
      <vt:lpstr>查询处理</vt:lpstr>
      <vt:lpstr>查询处理步骤</vt:lpstr>
      <vt:lpstr>查询优化</vt:lpstr>
      <vt:lpstr>查询优化</vt:lpstr>
      <vt:lpstr>关系代数表达式的优化</vt:lpstr>
      <vt:lpstr>基于规则的优化示例</vt:lpstr>
      <vt:lpstr>查询代价</vt:lpstr>
      <vt:lpstr>代价估算</vt:lpstr>
      <vt:lpstr>统计信息</vt:lpstr>
      <vt:lpstr>统计信息</vt:lpstr>
      <vt:lpstr> 基本运算的实现</vt:lpstr>
      <vt:lpstr>选择运算</vt:lpstr>
      <vt:lpstr>等值比较选择 σA＝v（r）</vt:lpstr>
      <vt:lpstr>等值比较选择</vt:lpstr>
      <vt:lpstr>等值比较选择</vt:lpstr>
      <vt:lpstr>非等值比较选择 σA&gt;v（r）</vt:lpstr>
      <vt:lpstr>非等值比较选择</vt:lpstr>
      <vt:lpstr>排序</vt:lpstr>
      <vt:lpstr>多路归并排序</vt:lpstr>
      <vt:lpstr> 连接运算</vt:lpstr>
      <vt:lpstr>嵌套循环连接</vt:lpstr>
      <vt:lpstr>块嵌套循环连接</vt:lpstr>
      <vt:lpstr>索引嵌套循环连接</vt:lpstr>
      <vt:lpstr>归并连接 </vt:lpstr>
      <vt:lpstr>归并连接 </vt:lpstr>
      <vt:lpstr>散列连接</vt:lpstr>
      <vt:lpstr>散列连接</vt:lpstr>
      <vt:lpstr>各种连接策略比较</vt:lpstr>
      <vt:lpstr>多表连接</vt:lpstr>
      <vt:lpstr>集合运算</vt:lpstr>
      <vt:lpstr>去重</vt:lpstr>
      <vt:lpstr>查询执行方式</vt:lpstr>
      <vt:lpstr>查询执行方式</vt:lpstr>
      <vt:lpstr>迭代器</vt:lpstr>
      <vt:lpstr>SQL提示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ljchen</dc:creator>
  <cp:lastModifiedBy>CHEN lijun</cp:lastModifiedBy>
  <cp:revision>312</cp:revision>
  <dcterms:created xsi:type="dcterms:W3CDTF">1601-01-01T00:00:00Z</dcterms:created>
  <dcterms:modified xsi:type="dcterms:W3CDTF">2017-03-19T01:57:27Z</dcterms:modified>
</cp:coreProperties>
</file>